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82" r:id="rId1"/>
  </p:sldMasterIdLst>
  <p:notesMasterIdLst>
    <p:notesMasterId r:id="rId22"/>
  </p:notesMasterIdLst>
  <p:sldIdLst>
    <p:sldId id="302" r:id="rId2"/>
    <p:sldId id="303" r:id="rId3"/>
    <p:sldId id="304" r:id="rId4"/>
    <p:sldId id="808" r:id="rId5"/>
    <p:sldId id="809" r:id="rId6"/>
    <p:sldId id="812" r:id="rId7"/>
    <p:sldId id="813" r:id="rId8"/>
    <p:sldId id="814" r:id="rId9"/>
    <p:sldId id="1177" r:id="rId10"/>
    <p:sldId id="840" r:id="rId11"/>
    <p:sldId id="841" r:id="rId12"/>
    <p:sldId id="842" r:id="rId13"/>
    <p:sldId id="973" r:id="rId14"/>
    <p:sldId id="974" r:id="rId15"/>
    <p:sldId id="1178" r:id="rId16"/>
    <p:sldId id="922" r:id="rId17"/>
    <p:sldId id="998" r:id="rId18"/>
    <p:sldId id="1176" r:id="rId19"/>
    <p:sldId id="1097" r:id="rId20"/>
    <p:sldId id="308" r:id="rId21"/>
  </p:sldIdLst>
  <p:sldSz cx="11176000" cy="7200900"/>
  <p:notesSz cx="11176000" cy="72009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546"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D80D5F-4BD2-4061-BB00-92AAFF76A71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zh-TW" altLang="en-US"/>
        </a:p>
      </dgm:t>
    </dgm:pt>
    <dgm:pt modelId="{0D0CBBEC-D1E3-4E96-B569-3D47A2A78007}">
      <dgm:prSet phldrT="[文字]"/>
      <dgm:spPr/>
      <dgm:t>
        <a:bodyPr/>
        <a:lstStyle/>
        <a:p>
          <a:r>
            <a:rPr lang="zh-TW" altLang="en-US" dirty="0"/>
            <a:t>好的健康</a:t>
          </a:r>
          <a:endParaRPr lang="en-US" altLang="zh-TW" dirty="0"/>
        </a:p>
        <a:p>
          <a:r>
            <a:rPr lang="en-US" altLang="zh-TW" dirty="0"/>
            <a:t>(good health)</a:t>
          </a:r>
          <a:endParaRPr lang="zh-TW" altLang="en-US" dirty="0"/>
        </a:p>
      </dgm:t>
    </dgm:pt>
    <dgm:pt modelId="{D7678543-ED74-4D1C-A604-2729920A4585}" type="parTrans" cxnId="{695D2A0F-8BAA-431E-9277-11975B48BFD3}">
      <dgm:prSet/>
      <dgm:spPr/>
      <dgm:t>
        <a:bodyPr/>
        <a:lstStyle/>
        <a:p>
          <a:endParaRPr lang="zh-TW" altLang="en-US"/>
        </a:p>
      </dgm:t>
    </dgm:pt>
    <dgm:pt modelId="{FF5F8895-1649-4C61-9690-47011F001C65}" type="sibTrans" cxnId="{695D2A0F-8BAA-431E-9277-11975B48BFD3}">
      <dgm:prSet/>
      <dgm:spPr/>
      <dgm:t>
        <a:bodyPr/>
        <a:lstStyle/>
        <a:p>
          <a:endParaRPr lang="zh-TW" altLang="en-US"/>
        </a:p>
      </dgm:t>
    </dgm:pt>
    <dgm:pt modelId="{9CB49BEE-2334-417E-A166-87B4D9D7BE13}">
      <dgm:prSet phldrT="[文字]"/>
      <dgm:spPr/>
      <dgm:t>
        <a:bodyPr/>
        <a:lstStyle/>
        <a:p>
          <a:r>
            <a:rPr lang="zh-TW" altLang="en-US" dirty="0"/>
            <a:t>一般性健康</a:t>
          </a:r>
          <a:endParaRPr lang="en-US" altLang="zh-TW" dirty="0"/>
        </a:p>
        <a:p>
          <a:r>
            <a:rPr lang="en-US" altLang="zh-TW" dirty="0"/>
            <a:t>(normal health)</a:t>
          </a:r>
          <a:endParaRPr lang="zh-TW" altLang="en-US" dirty="0"/>
        </a:p>
      </dgm:t>
    </dgm:pt>
    <dgm:pt modelId="{C2F69188-713D-40C5-99D4-23DAD4193F6F}" type="parTrans" cxnId="{921A0B6B-25E8-4BD5-90E4-43A0CBD9CA6F}">
      <dgm:prSet/>
      <dgm:spPr/>
      <dgm:t>
        <a:bodyPr/>
        <a:lstStyle/>
        <a:p>
          <a:endParaRPr lang="zh-TW" altLang="en-US"/>
        </a:p>
      </dgm:t>
    </dgm:pt>
    <dgm:pt modelId="{3823AF6B-EEF8-4BBA-822E-CE32E68854F7}" type="sibTrans" cxnId="{921A0B6B-25E8-4BD5-90E4-43A0CBD9CA6F}">
      <dgm:prSet/>
      <dgm:spPr/>
      <dgm:t>
        <a:bodyPr/>
        <a:lstStyle/>
        <a:p>
          <a:endParaRPr lang="zh-TW" altLang="en-US"/>
        </a:p>
      </dgm:t>
    </dgm:pt>
    <dgm:pt modelId="{7C8C17D1-1A5C-4F70-A3CD-191541C9FE29}">
      <dgm:prSet phldrT="[文字]"/>
      <dgm:spPr/>
      <dgm:t>
        <a:bodyPr/>
        <a:lstStyle/>
        <a:p>
          <a:r>
            <a:rPr lang="zh-TW" altLang="en-US" dirty="0"/>
            <a:t>不適</a:t>
          </a:r>
          <a:endParaRPr lang="en-US" altLang="zh-TW" dirty="0"/>
        </a:p>
        <a:p>
          <a:r>
            <a:rPr lang="en-US" altLang="zh-TW" dirty="0"/>
            <a:t>(illness)</a:t>
          </a:r>
          <a:endParaRPr lang="zh-TW" altLang="en-US" dirty="0"/>
        </a:p>
      </dgm:t>
    </dgm:pt>
    <dgm:pt modelId="{8D71107D-3FA5-4DE9-8EB6-4FE4CF4082A9}" type="parTrans" cxnId="{FC17A08D-000B-4D55-A19C-8AC395232710}">
      <dgm:prSet/>
      <dgm:spPr/>
      <dgm:t>
        <a:bodyPr/>
        <a:lstStyle/>
        <a:p>
          <a:endParaRPr lang="zh-TW" altLang="en-US"/>
        </a:p>
      </dgm:t>
    </dgm:pt>
    <dgm:pt modelId="{518444B3-A0B4-40E1-87CD-E1840EE887DA}" type="sibTrans" cxnId="{FC17A08D-000B-4D55-A19C-8AC395232710}">
      <dgm:prSet/>
      <dgm:spPr/>
      <dgm:t>
        <a:bodyPr/>
        <a:lstStyle/>
        <a:p>
          <a:endParaRPr lang="zh-TW" altLang="en-US"/>
        </a:p>
      </dgm:t>
    </dgm:pt>
    <dgm:pt modelId="{3153DF3B-6CEA-4F45-BEE0-378F9C6823C2}">
      <dgm:prSet phldrT="[文字]"/>
      <dgm:spPr/>
      <dgm:t>
        <a:bodyPr/>
        <a:lstStyle/>
        <a:p>
          <a:r>
            <a:rPr lang="zh-TW" altLang="en-US" dirty="0"/>
            <a:t>死亡</a:t>
          </a:r>
          <a:endParaRPr lang="en-US" altLang="zh-TW" dirty="0"/>
        </a:p>
        <a:p>
          <a:r>
            <a:rPr lang="en-US" altLang="zh-TW" dirty="0"/>
            <a:t>(pre-mature death)</a:t>
          </a:r>
          <a:endParaRPr lang="zh-TW" altLang="en-US" dirty="0"/>
        </a:p>
      </dgm:t>
    </dgm:pt>
    <dgm:pt modelId="{2DA520DC-033D-4EFA-9906-5C60BC2C4CD2}" type="parTrans" cxnId="{4DCD1538-A03D-4E67-9803-DCDE55E55870}">
      <dgm:prSet/>
      <dgm:spPr/>
      <dgm:t>
        <a:bodyPr/>
        <a:lstStyle/>
        <a:p>
          <a:endParaRPr lang="zh-TW" altLang="en-US"/>
        </a:p>
      </dgm:t>
    </dgm:pt>
    <dgm:pt modelId="{D6B92F53-D3D7-4235-B0A8-B1748BD5417F}" type="sibTrans" cxnId="{4DCD1538-A03D-4E67-9803-DCDE55E55870}">
      <dgm:prSet/>
      <dgm:spPr/>
      <dgm:t>
        <a:bodyPr/>
        <a:lstStyle/>
        <a:p>
          <a:endParaRPr lang="zh-TW" altLang="en-US"/>
        </a:p>
      </dgm:t>
    </dgm:pt>
    <dgm:pt modelId="{01063B7E-1769-4294-9690-6B860FB89D55}">
      <dgm:prSet phldrT="[文字]"/>
      <dgm:spPr/>
      <dgm:t>
        <a:bodyPr/>
        <a:lstStyle/>
        <a:p>
          <a:r>
            <a:rPr lang="zh-TW" altLang="en-US" dirty="0"/>
            <a:t>健康的更高層次</a:t>
          </a:r>
          <a:endParaRPr lang="en-US" altLang="zh-TW" dirty="0"/>
        </a:p>
        <a:p>
          <a:r>
            <a:rPr lang="en-US" altLang="zh-TW" dirty="0"/>
            <a:t>(high level of wellness)</a:t>
          </a:r>
          <a:endParaRPr lang="zh-TW" altLang="en-US" dirty="0"/>
        </a:p>
      </dgm:t>
    </dgm:pt>
    <dgm:pt modelId="{84D545C2-44E6-4D3B-8363-5047ABD5DDE9}" type="parTrans" cxnId="{A97CD5D7-DEB1-49FC-A0FA-956A0B03BC9C}">
      <dgm:prSet/>
      <dgm:spPr/>
      <dgm:t>
        <a:bodyPr/>
        <a:lstStyle/>
        <a:p>
          <a:endParaRPr lang="zh-TW" altLang="en-US"/>
        </a:p>
      </dgm:t>
    </dgm:pt>
    <dgm:pt modelId="{8EB5F3F6-2723-46B1-8E4C-635480A87435}" type="sibTrans" cxnId="{A97CD5D7-DEB1-49FC-A0FA-956A0B03BC9C}">
      <dgm:prSet/>
      <dgm:spPr/>
      <dgm:t>
        <a:bodyPr/>
        <a:lstStyle/>
        <a:p>
          <a:endParaRPr lang="zh-TW" altLang="en-US"/>
        </a:p>
      </dgm:t>
    </dgm:pt>
    <dgm:pt modelId="{88D7F1D8-E4D0-4E30-A765-E0C1664D1A0C}" type="pres">
      <dgm:prSet presAssocID="{3DD80D5F-4BD2-4061-BB00-92AAFF76A717}" presName="Name0" presStyleCnt="0">
        <dgm:presLayoutVars>
          <dgm:dir/>
          <dgm:animLvl val="lvl"/>
          <dgm:resizeHandles val="exact"/>
        </dgm:presLayoutVars>
      </dgm:prSet>
      <dgm:spPr/>
    </dgm:pt>
    <dgm:pt modelId="{8ECC9B94-B37B-4084-9A9B-B8988E9A7B79}" type="pres">
      <dgm:prSet presAssocID="{01063B7E-1769-4294-9690-6B860FB89D55}" presName="composite" presStyleCnt="0"/>
      <dgm:spPr/>
    </dgm:pt>
    <dgm:pt modelId="{2D04B922-0BFE-47D6-91B7-141C16C350C8}" type="pres">
      <dgm:prSet presAssocID="{01063B7E-1769-4294-9690-6B860FB89D55}" presName="parTx" presStyleLbl="alignNode1" presStyleIdx="0" presStyleCnt="5">
        <dgm:presLayoutVars>
          <dgm:chMax val="0"/>
          <dgm:chPref val="0"/>
          <dgm:bulletEnabled val="1"/>
        </dgm:presLayoutVars>
      </dgm:prSet>
      <dgm:spPr/>
    </dgm:pt>
    <dgm:pt modelId="{B139FAC6-DBCA-4289-B1B9-BC79C709D194}" type="pres">
      <dgm:prSet presAssocID="{01063B7E-1769-4294-9690-6B860FB89D55}" presName="desTx" presStyleLbl="alignAccFollowNode1" presStyleIdx="0" presStyleCnt="5">
        <dgm:presLayoutVars>
          <dgm:bulletEnabled val="1"/>
        </dgm:presLayoutVars>
      </dgm:prSet>
      <dgm:spPr/>
    </dgm:pt>
    <dgm:pt modelId="{9D16B1E3-F0DF-4AB3-951A-BA92CC483D64}" type="pres">
      <dgm:prSet presAssocID="{8EB5F3F6-2723-46B1-8E4C-635480A87435}" presName="space" presStyleCnt="0"/>
      <dgm:spPr/>
    </dgm:pt>
    <dgm:pt modelId="{D4F89B93-EAB3-4344-9D44-65975CAC6E4C}" type="pres">
      <dgm:prSet presAssocID="{0D0CBBEC-D1E3-4E96-B569-3D47A2A78007}" presName="composite" presStyleCnt="0"/>
      <dgm:spPr/>
    </dgm:pt>
    <dgm:pt modelId="{895CBD8D-5D15-461B-B01A-C5DEFB56C978}" type="pres">
      <dgm:prSet presAssocID="{0D0CBBEC-D1E3-4E96-B569-3D47A2A78007}" presName="parTx" presStyleLbl="alignNode1" presStyleIdx="1" presStyleCnt="5">
        <dgm:presLayoutVars>
          <dgm:chMax val="0"/>
          <dgm:chPref val="0"/>
          <dgm:bulletEnabled val="1"/>
        </dgm:presLayoutVars>
      </dgm:prSet>
      <dgm:spPr/>
    </dgm:pt>
    <dgm:pt modelId="{1395CD90-C378-454F-B98B-302A1322E904}" type="pres">
      <dgm:prSet presAssocID="{0D0CBBEC-D1E3-4E96-B569-3D47A2A78007}" presName="desTx" presStyleLbl="alignAccFollowNode1" presStyleIdx="1" presStyleCnt="5">
        <dgm:presLayoutVars>
          <dgm:bulletEnabled val="1"/>
        </dgm:presLayoutVars>
      </dgm:prSet>
      <dgm:spPr/>
    </dgm:pt>
    <dgm:pt modelId="{1E9C15DF-8F99-4B3F-88FE-0D6FB224FC8A}" type="pres">
      <dgm:prSet presAssocID="{FF5F8895-1649-4C61-9690-47011F001C65}" presName="space" presStyleCnt="0"/>
      <dgm:spPr/>
    </dgm:pt>
    <dgm:pt modelId="{E8C0F563-8311-4353-A509-8A7C79E54C63}" type="pres">
      <dgm:prSet presAssocID="{9CB49BEE-2334-417E-A166-87B4D9D7BE13}" presName="composite" presStyleCnt="0"/>
      <dgm:spPr/>
    </dgm:pt>
    <dgm:pt modelId="{6D72A620-C0EC-4188-9AB9-FDEBDB412CA4}" type="pres">
      <dgm:prSet presAssocID="{9CB49BEE-2334-417E-A166-87B4D9D7BE13}" presName="parTx" presStyleLbl="alignNode1" presStyleIdx="2" presStyleCnt="5">
        <dgm:presLayoutVars>
          <dgm:chMax val="0"/>
          <dgm:chPref val="0"/>
          <dgm:bulletEnabled val="1"/>
        </dgm:presLayoutVars>
      </dgm:prSet>
      <dgm:spPr/>
    </dgm:pt>
    <dgm:pt modelId="{E8D90A1B-5568-4719-9C0E-DC66E67DC2EA}" type="pres">
      <dgm:prSet presAssocID="{9CB49BEE-2334-417E-A166-87B4D9D7BE13}" presName="desTx" presStyleLbl="alignAccFollowNode1" presStyleIdx="2" presStyleCnt="5" custLinFactNeighborX="-131" custLinFactNeighborY="2491">
        <dgm:presLayoutVars>
          <dgm:bulletEnabled val="1"/>
        </dgm:presLayoutVars>
      </dgm:prSet>
      <dgm:spPr/>
    </dgm:pt>
    <dgm:pt modelId="{8383C089-3A86-47E4-95D5-32B594B38482}" type="pres">
      <dgm:prSet presAssocID="{3823AF6B-EEF8-4BBA-822E-CE32E68854F7}" presName="space" presStyleCnt="0"/>
      <dgm:spPr/>
    </dgm:pt>
    <dgm:pt modelId="{0D3F85B7-9066-439A-8F1B-F1B9A0C0D64A}" type="pres">
      <dgm:prSet presAssocID="{7C8C17D1-1A5C-4F70-A3CD-191541C9FE29}" presName="composite" presStyleCnt="0"/>
      <dgm:spPr/>
    </dgm:pt>
    <dgm:pt modelId="{93BB3AEE-916A-48F7-9D78-712B23D3B3AF}" type="pres">
      <dgm:prSet presAssocID="{7C8C17D1-1A5C-4F70-A3CD-191541C9FE29}" presName="parTx" presStyleLbl="alignNode1" presStyleIdx="3" presStyleCnt="5">
        <dgm:presLayoutVars>
          <dgm:chMax val="0"/>
          <dgm:chPref val="0"/>
          <dgm:bulletEnabled val="1"/>
        </dgm:presLayoutVars>
      </dgm:prSet>
      <dgm:spPr/>
    </dgm:pt>
    <dgm:pt modelId="{9ACB7F69-8318-4FE7-ACAE-434962E7050C}" type="pres">
      <dgm:prSet presAssocID="{7C8C17D1-1A5C-4F70-A3CD-191541C9FE29}" presName="desTx" presStyleLbl="alignAccFollowNode1" presStyleIdx="3" presStyleCnt="5">
        <dgm:presLayoutVars>
          <dgm:bulletEnabled val="1"/>
        </dgm:presLayoutVars>
      </dgm:prSet>
      <dgm:spPr/>
    </dgm:pt>
    <dgm:pt modelId="{7EEBD574-9B18-4BF7-80C8-163C40A71B78}" type="pres">
      <dgm:prSet presAssocID="{518444B3-A0B4-40E1-87CD-E1840EE887DA}" presName="space" presStyleCnt="0"/>
      <dgm:spPr/>
    </dgm:pt>
    <dgm:pt modelId="{F545A9BD-F145-48B6-BDD0-7BEB6D8A4943}" type="pres">
      <dgm:prSet presAssocID="{3153DF3B-6CEA-4F45-BEE0-378F9C6823C2}" presName="composite" presStyleCnt="0"/>
      <dgm:spPr/>
    </dgm:pt>
    <dgm:pt modelId="{B8420E2D-5EE1-4EE9-A163-C7B51EB501D0}" type="pres">
      <dgm:prSet presAssocID="{3153DF3B-6CEA-4F45-BEE0-378F9C6823C2}" presName="parTx" presStyleLbl="alignNode1" presStyleIdx="4" presStyleCnt="5">
        <dgm:presLayoutVars>
          <dgm:chMax val="0"/>
          <dgm:chPref val="0"/>
          <dgm:bulletEnabled val="1"/>
        </dgm:presLayoutVars>
      </dgm:prSet>
      <dgm:spPr/>
    </dgm:pt>
    <dgm:pt modelId="{4DBE08BD-1B4E-4690-BB43-3D8E03609256}" type="pres">
      <dgm:prSet presAssocID="{3153DF3B-6CEA-4F45-BEE0-378F9C6823C2}" presName="desTx" presStyleLbl="alignAccFollowNode1" presStyleIdx="4" presStyleCnt="5">
        <dgm:presLayoutVars>
          <dgm:bulletEnabled val="1"/>
        </dgm:presLayoutVars>
      </dgm:prSet>
      <dgm:spPr/>
    </dgm:pt>
  </dgm:ptLst>
  <dgm:cxnLst>
    <dgm:cxn modelId="{695D2A0F-8BAA-431E-9277-11975B48BFD3}" srcId="{3DD80D5F-4BD2-4061-BB00-92AAFF76A717}" destId="{0D0CBBEC-D1E3-4E96-B569-3D47A2A78007}" srcOrd="1" destOrd="0" parTransId="{D7678543-ED74-4D1C-A604-2729920A4585}" sibTransId="{FF5F8895-1649-4C61-9690-47011F001C65}"/>
    <dgm:cxn modelId="{AAC25A29-E075-4D32-A4F9-E3AF234620C5}" type="presOf" srcId="{3DD80D5F-4BD2-4061-BB00-92AAFF76A717}" destId="{88D7F1D8-E4D0-4E30-A765-E0C1664D1A0C}" srcOrd="0" destOrd="0" presId="urn:microsoft.com/office/officeart/2005/8/layout/hList1"/>
    <dgm:cxn modelId="{A13A8035-7DA8-463B-B978-197EE954F97F}" type="presOf" srcId="{7C8C17D1-1A5C-4F70-A3CD-191541C9FE29}" destId="{93BB3AEE-916A-48F7-9D78-712B23D3B3AF}" srcOrd="0" destOrd="0" presId="urn:microsoft.com/office/officeart/2005/8/layout/hList1"/>
    <dgm:cxn modelId="{4DCD1538-A03D-4E67-9803-DCDE55E55870}" srcId="{3DD80D5F-4BD2-4061-BB00-92AAFF76A717}" destId="{3153DF3B-6CEA-4F45-BEE0-378F9C6823C2}" srcOrd="4" destOrd="0" parTransId="{2DA520DC-033D-4EFA-9906-5C60BC2C4CD2}" sibTransId="{D6B92F53-D3D7-4235-B0A8-B1748BD5417F}"/>
    <dgm:cxn modelId="{E5895A48-5471-4964-8669-9105B78E62BE}" type="presOf" srcId="{0D0CBBEC-D1E3-4E96-B569-3D47A2A78007}" destId="{895CBD8D-5D15-461B-B01A-C5DEFB56C978}" srcOrd="0" destOrd="0" presId="urn:microsoft.com/office/officeart/2005/8/layout/hList1"/>
    <dgm:cxn modelId="{921A0B6B-25E8-4BD5-90E4-43A0CBD9CA6F}" srcId="{3DD80D5F-4BD2-4061-BB00-92AAFF76A717}" destId="{9CB49BEE-2334-417E-A166-87B4D9D7BE13}" srcOrd="2" destOrd="0" parTransId="{C2F69188-713D-40C5-99D4-23DAD4193F6F}" sibTransId="{3823AF6B-EEF8-4BBA-822E-CE32E68854F7}"/>
    <dgm:cxn modelId="{C5E39352-B13C-45DE-9C8D-9F3D29DC9EF1}" type="presOf" srcId="{3153DF3B-6CEA-4F45-BEE0-378F9C6823C2}" destId="{B8420E2D-5EE1-4EE9-A163-C7B51EB501D0}" srcOrd="0" destOrd="0" presId="urn:microsoft.com/office/officeart/2005/8/layout/hList1"/>
    <dgm:cxn modelId="{FC17A08D-000B-4D55-A19C-8AC395232710}" srcId="{3DD80D5F-4BD2-4061-BB00-92AAFF76A717}" destId="{7C8C17D1-1A5C-4F70-A3CD-191541C9FE29}" srcOrd="3" destOrd="0" parTransId="{8D71107D-3FA5-4DE9-8EB6-4FE4CF4082A9}" sibTransId="{518444B3-A0B4-40E1-87CD-E1840EE887DA}"/>
    <dgm:cxn modelId="{E946F5C7-C887-4787-BF02-5C5E7C5147C5}" type="presOf" srcId="{01063B7E-1769-4294-9690-6B860FB89D55}" destId="{2D04B922-0BFE-47D6-91B7-141C16C350C8}" srcOrd="0" destOrd="0" presId="urn:microsoft.com/office/officeart/2005/8/layout/hList1"/>
    <dgm:cxn modelId="{E722C3CA-93A7-4FBD-AD59-A6D75E012992}" type="presOf" srcId="{9CB49BEE-2334-417E-A166-87B4D9D7BE13}" destId="{6D72A620-C0EC-4188-9AB9-FDEBDB412CA4}" srcOrd="0" destOrd="0" presId="urn:microsoft.com/office/officeart/2005/8/layout/hList1"/>
    <dgm:cxn modelId="{A97CD5D7-DEB1-49FC-A0FA-956A0B03BC9C}" srcId="{3DD80D5F-4BD2-4061-BB00-92AAFF76A717}" destId="{01063B7E-1769-4294-9690-6B860FB89D55}" srcOrd="0" destOrd="0" parTransId="{84D545C2-44E6-4D3B-8363-5047ABD5DDE9}" sibTransId="{8EB5F3F6-2723-46B1-8E4C-635480A87435}"/>
    <dgm:cxn modelId="{5513B182-AFFA-452B-806E-8FCEF828973C}" type="presParOf" srcId="{88D7F1D8-E4D0-4E30-A765-E0C1664D1A0C}" destId="{8ECC9B94-B37B-4084-9A9B-B8988E9A7B79}" srcOrd="0" destOrd="0" presId="urn:microsoft.com/office/officeart/2005/8/layout/hList1"/>
    <dgm:cxn modelId="{35A9F0AC-AC42-4AD7-B543-41002C337444}" type="presParOf" srcId="{8ECC9B94-B37B-4084-9A9B-B8988E9A7B79}" destId="{2D04B922-0BFE-47D6-91B7-141C16C350C8}" srcOrd="0" destOrd="0" presId="urn:microsoft.com/office/officeart/2005/8/layout/hList1"/>
    <dgm:cxn modelId="{EB05B89E-A02B-487B-9F1E-24FCDA3073D3}" type="presParOf" srcId="{8ECC9B94-B37B-4084-9A9B-B8988E9A7B79}" destId="{B139FAC6-DBCA-4289-B1B9-BC79C709D194}" srcOrd="1" destOrd="0" presId="urn:microsoft.com/office/officeart/2005/8/layout/hList1"/>
    <dgm:cxn modelId="{91C1D8CF-FFEF-44DA-8AC2-53528591F174}" type="presParOf" srcId="{88D7F1D8-E4D0-4E30-A765-E0C1664D1A0C}" destId="{9D16B1E3-F0DF-4AB3-951A-BA92CC483D64}" srcOrd="1" destOrd="0" presId="urn:microsoft.com/office/officeart/2005/8/layout/hList1"/>
    <dgm:cxn modelId="{1A9576D4-0803-48DF-BF4D-B7C9A3182E81}" type="presParOf" srcId="{88D7F1D8-E4D0-4E30-A765-E0C1664D1A0C}" destId="{D4F89B93-EAB3-4344-9D44-65975CAC6E4C}" srcOrd="2" destOrd="0" presId="urn:microsoft.com/office/officeart/2005/8/layout/hList1"/>
    <dgm:cxn modelId="{ED1E06BE-D5FE-4336-A0C6-09B7AF1F7CBC}" type="presParOf" srcId="{D4F89B93-EAB3-4344-9D44-65975CAC6E4C}" destId="{895CBD8D-5D15-461B-B01A-C5DEFB56C978}" srcOrd="0" destOrd="0" presId="urn:microsoft.com/office/officeart/2005/8/layout/hList1"/>
    <dgm:cxn modelId="{6029E72B-939A-47D6-93AA-BE53F5B6EF30}" type="presParOf" srcId="{D4F89B93-EAB3-4344-9D44-65975CAC6E4C}" destId="{1395CD90-C378-454F-B98B-302A1322E904}" srcOrd="1" destOrd="0" presId="urn:microsoft.com/office/officeart/2005/8/layout/hList1"/>
    <dgm:cxn modelId="{82513BE7-E72B-4697-9EAB-06464F318944}" type="presParOf" srcId="{88D7F1D8-E4D0-4E30-A765-E0C1664D1A0C}" destId="{1E9C15DF-8F99-4B3F-88FE-0D6FB224FC8A}" srcOrd="3" destOrd="0" presId="urn:microsoft.com/office/officeart/2005/8/layout/hList1"/>
    <dgm:cxn modelId="{0B52B3C5-BDEE-476D-9A93-C21896074BCA}" type="presParOf" srcId="{88D7F1D8-E4D0-4E30-A765-E0C1664D1A0C}" destId="{E8C0F563-8311-4353-A509-8A7C79E54C63}" srcOrd="4" destOrd="0" presId="urn:microsoft.com/office/officeart/2005/8/layout/hList1"/>
    <dgm:cxn modelId="{9E8A19AB-0A5A-4614-9D68-991A19212EA6}" type="presParOf" srcId="{E8C0F563-8311-4353-A509-8A7C79E54C63}" destId="{6D72A620-C0EC-4188-9AB9-FDEBDB412CA4}" srcOrd="0" destOrd="0" presId="urn:microsoft.com/office/officeart/2005/8/layout/hList1"/>
    <dgm:cxn modelId="{D330E5CB-72B9-4891-8EB2-4067590978E1}" type="presParOf" srcId="{E8C0F563-8311-4353-A509-8A7C79E54C63}" destId="{E8D90A1B-5568-4719-9C0E-DC66E67DC2EA}" srcOrd="1" destOrd="0" presId="urn:microsoft.com/office/officeart/2005/8/layout/hList1"/>
    <dgm:cxn modelId="{B70A22B2-8D62-4D29-8369-61E0F4283EBC}" type="presParOf" srcId="{88D7F1D8-E4D0-4E30-A765-E0C1664D1A0C}" destId="{8383C089-3A86-47E4-95D5-32B594B38482}" srcOrd="5" destOrd="0" presId="urn:microsoft.com/office/officeart/2005/8/layout/hList1"/>
    <dgm:cxn modelId="{507DF566-3BF4-4E6E-A688-417ABDF35C55}" type="presParOf" srcId="{88D7F1D8-E4D0-4E30-A765-E0C1664D1A0C}" destId="{0D3F85B7-9066-439A-8F1B-F1B9A0C0D64A}" srcOrd="6" destOrd="0" presId="urn:microsoft.com/office/officeart/2005/8/layout/hList1"/>
    <dgm:cxn modelId="{66FC0746-6D5D-4C13-BE9D-2E5CA895F65E}" type="presParOf" srcId="{0D3F85B7-9066-439A-8F1B-F1B9A0C0D64A}" destId="{93BB3AEE-916A-48F7-9D78-712B23D3B3AF}" srcOrd="0" destOrd="0" presId="urn:microsoft.com/office/officeart/2005/8/layout/hList1"/>
    <dgm:cxn modelId="{040F96AF-7FC4-4AF9-AB60-F023B26C74ED}" type="presParOf" srcId="{0D3F85B7-9066-439A-8F1B-F1B9A0C0D64A}" destId="{9ACB7F69-8318-4FE7-ACAE-434962E7050C}" srcOrd="1" destOrd="0" presId="urn:microsoft.com/office/officeart/2005/8/layout/hList1"/>
    <dgm:cxn modelId="{05C70D2F-71BB-4CF7-BAB6-E92DDBEB1FBB}" type="presParOf" srcId="{88D7F1D8-E4D0-4E30-A765-E0C1664D1A0C}" destId="{7EEBD574-9B18-4BF7-80C8-163C40A71B78}" srcOrd="7" destOrd="0" presId="urn:microsoft.com/office/officeart/2005/8/layout/hList1"/>
    <dgm:cxn modelId="{834EF27C-6A4F-4A3A-9C86-FE28265414FD}" type="presParOf" srcId="{88D7F1D8-E4D0-4E30-A765-E0C1664D1A0C}" destId="{F545A9BD-F145-48B6-BDD0-7BEB6D8A4943}" srcOrd="8" destOrd="0" presId="urn:microsoft.com/office/officeart/2005/8/layout/hList1"/>
    <dgm:cxn modelId="{CB9A85B3-D3A8-4E6E-9E7C-C355EE857C7F}" type="presParOf" srcId="{F545A9BD-F145-48B6-BDD0-7BEB6D8A4943}" destId="{B8420E2D-5EE1-4EE9-A163-C7B51EB501D0}" srcOrd="0" destOrd="0" presId="urn:microsoft.com/office/officeart/2005/8/layout/hList1"/>
    <dgm:cxn modelId="{E55164BF-048B-48C3-AC1E-50D5BABE5AE3}" type="presParOf" srcId="{F545A9BD-F145-48B6-BDD0-7BEB6D8A4943}" destId="{4DBE08BD-1B4E-4690-BB43-3D8E03609256}"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E1E826B-0B24-4038-8EBC-819C44404B4C}"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zh-TW" altLang="en-US"/>
        </a:p>
      </dgm:t>
    </dgm:pt>
    <dgm:pt modelId="{15CD20EB-97BA-46BD-AAB6-A401865D75EC}">
      <dgm:prSet phldrT="[文字]"/>
      <dgm:spPr>
        <a:xfrm>
          <a:off x="1137167" y="1984"/>
          <a:ext cx="1709486" cy="854743"/>
        </a:xfrm>
        <a:prstGeom prst="roundRect">
          <a:avLst>
            <a:gd name="adj" fmla="val 10000"/>
          </a:avLst>
        </a:prstGeom>
        <a:solidFill>
          <a:srgbClr val="BBE0E3">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r>
            <a:rPr lang="zh-TW" altLang="en-US" dirty="0">
              <a:solidFill>
                <a:srgbClr val="FFFFFF"/>
              </a:solidFill>
              <a:latin typeface="標楷體" pitchFamily="65" charset="-120"/>
              <a:ea typeface="標楷體" pitchFamily="65" charset="-120"/>
              <a:cs typeface="+mn-cs"/>
            </a:rPr>
            <a:t>職業健康</a:t>
          </a:r>
        </a:p>
      </dgm:t>
    </dgm:pt>
    <dgm:pt modelId="{F978DE71-0234-4242-9D41-351C2EAFF240}" type="parTrans" cxnId="{4378129B-6821-4D61-B3A6-94DECE24311C}">
      <dgm:prSet/>
      <dgm:spPr/>
      <dgm:t>
        <a:bodyPr/>
        <a:lstStyle/>
        <a:p>
          <a:endParaRPr lang="zh-TW" altLang="en-US"/>
        </a:p>
      </dgm:t>
    </dgm:pt>
    <dgm:pt modelId="{8FB1C991-C679-4AB0-A0A3-79BEC1227BD8}" type="sibTrans" cxnId="{4378129B-6821-4D61-B3A6-94DECE24311C}">
      <dgm:prSet/>
      <dgm:spPr/>
      <dgm:t>
        <a:bodyPr/>
        <a:lstStyle/>
        <a:p>
          <a:endParaRPr lang="zh-TW" altLang="en-US"/>
        </a:p>
      </dgm:t>
    </dgm:pt>
    <dgm:pt modelId="{0CC8871B-C3EB-4DBC-911E-2F1B72236DF6}">
      <dgm:prSet phldrT="[文字]"/>
      <dgm:spPr>
        <a:xfrm>
          <a:off x="1479064" y="1070413"/>
          <a:ext cx="1367589" cy="854743"/>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a:lstStyle/>
        <a:p>
          <a:r>
            <a:rPr lang="zh-TW" altLang="en-US" dirty="0">
              <a:solidFill>
                <a:srgbClr val="000000">
                  <a:hueOff val="0"/>
                  <a:satOff val="0"/>
                  <a:lumOff val="0"/>
                  <a:alphaOff val="0"/>
                </a:srgbClr>
              </a:solidFill>
              <a:latin typeface="標楷體" pitchFamily="65" charset="-120"/>
              <a:ea typeface="標楷體" pitchFamily="65" charset="-120"/>
              <a:cs typeface="+mn-cs"/>
            </a:rPr>
            <a:t>身體工作環境</a:t>
          </a:r>
        </a:p>
      </dgm:t>
    </dgm:pt>
    <dgm:pt modelId="{81B8247A-D2D5-4BD8-AFF5-2E71BAD329B5}" type="parTrans" cxnId="{4170CCC5-E66A-4775-8233-6A41DA177DA1}">
      <dgm:prSet/>
      <dgm:spPr>
        <a:xfrm>
          <a:off x="1308116" y="856727"/>
          <a:ext cx="170948" cy="641057"/>
        </a:xfrm>
        <a:custGeom>
          <a:avLst/>
          <a:gdLst/>
          <a:ahLst/>
          <a:cxnLst/>
          <a:rect l="0" t="0" r="0" b="0"/>
          <a:pathLst>
            <a:path>
              <a:moveTo>
                <a:pt x="0" y="0"/>
              </a:moveTo>
              <a:lnTo>
                <a:pt x="0" y="641057"/>
              </a:lnTo>
              <a:lnTo>
                <a:pt x="170948" y="641057"/>
              </a:lnTo>
            </a:path>
          </a:pathLst>
        </a:custGeom>
        <a:noFill/>
        <a:ln w="25400" cap="flat" cmpd="sng" algn="ctr">
          <a:solidFill>
            <a:srgbClr val="BBE0E3">
              <a:shade val="60000"/>
              <a:hueOff val="0"/>
              <a:satOff val="0"/>
              <a:lumOff val="0"/>
              <a:alphaOff val="0"/>
            </a:srgbClr>
          </a:solidFill>
          <a:prstDash val="solid"/>
        </a:ln>
        <a:effectLst/>
      </dgm:spPr>
      <dgm:t>
        <a:bodyPr/>
        <a:lstStyle/>
        <a:p>
          <a:endParaRPr lang="zh-TW" altLang="en-US"/>
        </a:p>
      </dgm:t>
    </dgm:pt>
    <dgm:pt modelId="{9B2F1C7C-61B4-4D14-B0FD-40659E834CE8}" type="sibTrans" cxnId="{4170CCC5-E66A-4775-8233-6A41DA177DA1}">
      <dgm:prSet/>
      <dgm:spPr/>
      <dgm:t>
        <a:bodyPr/>
        <a:lstStyle/>
        <a:p>
          <a:endParaRPr lang="zh-TW" altLang="en-US"/>
        </a:p>
      </dgm:t>
    </dgm:pt>
    <dgm:pt modelId="{3DE030EA-B305-4404-B98B-69EC6FD4A93B}">
      <dgm:prSet phldrT="[文字]"/>
      <dgm:spPr>
        <a:xfrm>
          <a:off x="1479064" y="2138842"/>
          <a:ext cx="1367589" cy="854743"/>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a:lstStyle/>
        <a:p>
          <a:r>
            <a:rPr lang="zh-TW" altLang="en-US" dirty="0">
              <a:solidFill>
                <a:srgbClr val="000000">
                  <a:hueOff val="0"/>
                  <a:satOff val="0"/>
                  <a:lumOff val="0"/>
                  <a:alphaOff val="0"/>
                </a:srgbClr>
              </a:solidFill>
              <a:latin typeface="標楷體" pitchFamily="65" charset="-120"/>
              <a:ea typeface="標楷體" pitchFamily="65" charset="-120"/>
              <a:cs typeface="+mn-cs"/>
            </a:rPr>
            <a:t>心理社會</a:t>
          </a:r>
        </a:p>
      </dgm:t>
    </dgm:pt>
    <dgm:pt modelId="{98D3E396-3E3A-463F-9085-FB2098072058}" type="parTrans" cxnId="{6888B1F4-141E-441C-A0A9-B3BF610FF95E}">
      <dgm:prSet/>
      <dgm:spPr>
        <a:xfrm>
          <a:off x="1308116" y="856727"/>
          <a:ext cx="170948" cy="1709486"/>
        </a:xfrm>
        <a:custGeom>
          <a:avLst/>
          <a:gdLst/>
          <a:ahLst/>
          <a:cxnLst/>
          <a:rect l="0" t="0" r="0" b="0"/>
          <a:pathLst>
            <a:path>
              <a:moveTo>
                <a:pt x="0" y="0"/>
              </a:moveTo>
              <a:lnTo>
                <a:pt x="0" y="1709486"/>
              </a:lnTo>
              <a:lnTo>
                <a:pt x="170948" y="1709486"/>
              </a:lnTo>
            </a:path>
          </a:pathLst>
        </a:custGeom>
        <a:noFill/>
        <a:ln w="25400" cap="flat" cmpd="sng" algn="ctr">
          <a:solidFill>
            <a:srgbClr val="BBE0E3">
              <a:shade val="60000"/>
              <a:hueOff val="0"/>
              <a:satOff val="0"/>
              <a:lumOff val="0"/>
              <a:alphaOff val="0"/>
            </a:srgbClr>
          </a:solidFill>
          <a:prstDash val="solid"/>
        </a:ln>
        <a:effectLst/>
      </dgm:spPr>
      <dgm:t>
        <a:bodyPr/>
        <a:lstStyle/>
        <a:p>
          <a:endParaRPr lang="zh-TW" altLang="en-US"/>
        </a:p>
      </dgm:t>
    </dgm:pt>
    <dgm:pt modelId="{26C8A570-7D4B-48E4-A08E-CCA76A5DA40D}" type="sibTrans" cxnId="{6888B1F4-141E-441C-A0A9-B3BF610FF95E}">
      <dgm:prSet/>
      <dgm:spPr/>
      <dgm:t>
        <a:bodyPr/>
        <a:lstStyle/>
        <a:p>
          <a:endParaRPr lang="zh-TW" altLang="en-US"/>
        </a:p>
      </dgm:t>
    </dgm:pt>
    <dgm:pt modelId="{D86E21B3-A4DE-4DAE-A5E8-74091DEEE8BB}">
      <dgm:prSet phldrT="[文字]"/>
      <dgm:spPr>
        <a:xfrm>
          <a:off x="1479064" y="3207272"/>
          <a:ext cx="1367589" cy="854743"/>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a:lstStyle/>
        <a:p>
          <a:r>
            <a:rPr lang="zh-TW" altLang="en-US" dirty="0">
              <a:solidFill>
                <a:srgbClr val="000000">
                  <a:hueOff val="0"/>
                  <a:satOff val="0"/>
                  <a:lumOff val="0"/>
                  <a:alphaOff val="0"/>
                </a:srgbClr>
              </a:solidFill>
              <a:latin typeface="標楷體" pitchFamily="65" charset="-120"/>
              <a:ea typeface="標楷體" pitchFamily="65" charset="-120"/>
              <a:cs typeface="+mn-cs"/>
            </a:rPr>
            <a:t>個人健康實踐</a:t>
          </a:r>
        </a:p>
      </dgm:t>
    </dgm:pt>
    <dgm:pt modelId="{B6DCD657-F456-4D5C-B821-D048B375DBAD}" type="parTrans" cxnId="{214F8B07-8129-46DB-BFDB-47122E07CCE3}">
      <dgm:prSet/>
      <dgm:spPr>
        <a:xfrm>
          <a:off x="1308116" y="856727"/>
          <a:ext cx="170948" cy="2777916"/>
        </a:xfrm>
        <a:custGeom>
          <a:avLst/>
          <a:gdLst/>
          <a:ahLst/>
          <a:cxnLst/>
          <a:rect l="0" t="0" r="0" b="0"/>
          <a:pathLst>
            <a:path>
              <a:moveTo>
                <a:pt x="0" y="0"/>
              </a:moveTo>
              <a:lnTo>
                <a:pt x="0" y="2777916"/>
              </a:lnTo>
              <a:lnTo>
                <a:pt x="170948" y="2777916"/>
              </a:lnTo>
            </a:path>
          </a:pathLst>
        </a:custGeom>
        <a:noFill/>
        <a:ln w="25400" cap="flat" cmpd="sng" algn="ctr">
          <a:solidFill>
            <a:srgbClr val="BBE0E3">
              <a:shade val="60000"/>
              <a:hueOff val="0"/>
              <a:satOff val="0"/>
              <a:lumOff val="0"/>
              <a:alphaOff val="0"/>
            </a:srgbClr>
          </a:solidFill>
          <a:prstDash val="solid"/>
        </a:ln>
        <a:effectLst/>
      </dgm:spPr>
      <dgm:t>
        <a:bodyPr/>
        <a:lstStyle/>
        <a:p>
          <a:endParaRPr lang="zh-TW" altLang="en-US"/>
        </a:p>
      </dgm:t>
    </dgm:pt>
    <dgm:pt modelId="{88AB3F70-25B6-4AD9-985C-E2EB29C6EA02}" type="sibTrans" cxnId="{214F8B07-8129-46DB-BFDB-47122E07CCE3}">
      <dgm:prSet/>
      <dgm:spPr/>
      <dgm:t>
        <a:bodyPr/>
        <a:lstStyle/>
        <a:p>
          <a:endParaRPr lang="zh-TW" altLang="en-US"/>
        </a:p>
      </dgm:t>
    </dgm:pt>
    <dgm:pt modelId="{048776A5-539E-4F8B-B18E-1F11427734F6}">
      <dgm:prSet phldrT="[文字]"/>
      <dgm:spPr>
        <a:xfrm>
          <a:off x="3615923" y="1070413"/>
          <a:ext cx="1367589" cy="854743"/>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a:lstStyle/>
        <a:p>
          <a:r>
            <a:rPr lang="zh-TW" altLang="en-US" dirty="0">
              <a:solidFill>
                <a:srgbClr val="000000">
                  <a:hueOff val="0"/>
                  <a:satOff val="0"/>
                  <a:lumOff val="0"/>
                  <a:alphaOff val="0"/>
                </a:srgbClr>
              </a:solidFill>
              <a:latin typeface="標楷體" pitchFamily="65" charset="-120"/>
              <a:ea typeface="標楷體" pitchFamily="65" charset="-120"/>
              <a:cs typeface="+mn-cs"/>
            </a:rPr>
            <a:t>預防職業傷害</a:t>
          </a:r>
        </a:p>
      </dgm:t>
    </dgm:pt>
    <dgm:pt modelId="{87CC49C6-0D39-490C-8189-6AE97E681B57}" type="parTrans" cxnId="{DF8E6B01-A2EA-47E4-83C2-5C9F07DC94EA}">
      <dgm:prSet/>
      <dgm:spPr>
        <a:xfrm>
          <a:off x="3444974" y="856727"/>
          <a:ext cx="170948" cy="641057"/>
        </a:xfrm>
        <a:custGeom>
          <a:avLst/>
          <a:gdLst/>
          <a:ahLst/>
          <a:cxnLst/>
          <a:rect l="0" t="0" r="0" b="0"/>
          <a:pathLst>
            <a:path>
              <a:moveTo>
                <a:pt x="0" y="0"/>
              </a:moveTo>
              <a:lnTo>
                <a:pt x="0" y="641057"/>
              </a:lnTo>
              <a:lnTo>
                <a:pt x="170948" y="641057"/>
              </a:lnTo>
            </a:path>
          </a:pathLst>
        </a:custGeom>
        <a:noFill/>
        <a:ln w="25400" cap="flat" cmpd="sng" algn="ctr">
          <a:solidFill>
            <a:srgbClr val="BBE0E3">
              <a:shade val="60000"/>
              <a:hueOff val="0"/>
              <a:satOff val="0"/>
              <a:lumOff val="0"/>
              <a:alphaOff val="0"/>
            </a:srgbClr>
          </a:solidFill>
          <a:prstDash val="solid"/>
        </a:ln>
        <a:effectLst/>
      </dgm:spPr>
      <dgm:t>
        <a:bodyPr/>
        <a:lstStyle/>
        <a:p>
          <a:endParaRPr lang="zh-TW" altLang="en-US"/>
        </a:p>
      </dgm:t>
    </dgm:pt>
    <dgm:pt modelId="{1E644025-59EA-43B6-BD49-9006A31FED1A}" type="sibTrans" cxnId="{DF8E6B01-A2EA-47E4-83C2-5C9F07DC94EA}">
      <dgm:prSet/>
      <dgm:spPr/>
      <dgm:t>
        <a:bodyPr/>
        <a:lstStyle/>
        <a:p>
          <a:endParaRPr lang="zh-TW" altLang="en-US"/>
        </a:p>
      </dgm:t>
    </dgm:pt>
    <dgm:pt modelId="{7322D3E0-F29F-452B-B730-26771605ED1B}">
      <dgm:prSet phldrT="[文字]"/>
      <dgm:spPr>
        <a:xfrm>
          <a:off x="3615923" y="2138842"/>
          <a:ext cx="1367589" cy="854743"/>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a:lstStyle/>
        <a:p>
          <a:r>
            <a:rPr lang="zh-TW" altLang="en-US" dirty="0">
              <a:solidFill>
                <a:srgbClr val="000000">
                  <a:hueOff val="0"/>
                  <a:satOff val="0"/>
                  <a:lumOff val="0"/>
                  <a:alphaOff val="0"/>
                </a:srgbClr>
              </a:solidFill>
              <a:latin typeface="標楷體" pitchFamily="65" charset="-120"/>
              <a:ea typeface="標楷體" pitchFamily="65" charset="-120"/>
              <a:cs typeface="+mn-cs"/>
            </a:rPr>
            <a:t>評估和改善人們的整體健康</a:t>
          </a:r>
          <a:r>
            <a:rPr lang="en-US" altLang="zh-TW" dirty="0">
              <a:solidFill>
                <a:srgbClr val="000000">
                  <a:hueOff val="0"/>
                  <a:satOff val="0"/>
                  <a:lumOff val="0"/>
                  <a:alphaOff val="0"/>
                </a:srgbClr>
              </a:solidFill>
              <a:latin typeface="標楷體" pitchFamily="65" charset="-120"/>
              <a:ea typeface="標楷體" pitchFamily="65" charset="-120"/>
              <a:cs typeface="+mn-cs"/>
            </a:rPr>
            <a:t>(</a:t>
          </a:r>
          <a:r>
            <a:rPr lang="zh-TW" altLang="zh-TW" dirty="0">
              <a:solidFill>
                <a:srgbClr val="000000">
                  <a:hueOff val="0"/>
                  <a:satOff val="0"/>
                  <a:lumOff val="0"/>
                  <a:alphaOff val="0"/>
                </a:srgbClr>
              </a:solidFill>
              <a:latin typeface="標楷體" pitchFamily="65" charset="-120"/>
              <a:ea typeface="標楷體" pitchFamily="65" charset="-120"/>
              <a:cs typeface="+mn-cs"/>
            </a:rPr>
            <a:t>被用作健康促進和預防性健康活動的場所</a:t>
          </a:r>
          <a:r>
            <a:rPr lang="en-US" altLang="zh-TW" dirty="0">
              <a:solidFill>
                <a:srgbClr val="000000">
                  <a:hueOff val="0"/>
                  <a:satOff val="0"/>
                  <a:lumOff val="0"/>
                  <a:alphaOff val="0"/>
                </a:srgbClr>
              </a:solidFill>
              <a:latin typeface="標楷體" pitchFamily="65" charset="-120"/>
              <a:ea typeface="標楷體" pitchFamily="65" charset="-120"/>
              <a:cs typeface="+mn-cs"/>
            </a:rPr>
            <a:t>)</a:t>
          </a:r>
          <a:endParaRPr lang="zh-TW" altLang="en-US" dirty="0">
            <a:solidFill>
              <a:srgbClr val="000000">
                <a:hueOff val="0"/>
                <a:satOff val="0"/>
                <a:lumOff val="0"/>
                <a:alphaOff val="0"/>
              </a:srgbClr>
            </a:solidFill>
            <a:latin typeface="標楷體" pitchFamily="65" charset="-120"/>
            <a:ea typeface="標楷體" pitchFamily="65" charset="-120"/>
            <a:cs typeface="+mn-cs"/>
          </a:endParaRPr>
        </a:p>
      </dgm:t>
    </dgm:pt>
    <dgm:pt modelId="{D9282D16-2780-4920-9F0E-A93C8BA37F99}" type="parTrans" cxnId="{D80793BE-10D1-4E1A-998A-0F683E168A88}">
      <dgm:prSet/>
      <dgm:spPr>
        <a:xfrm>
          <a:off x="3444974" y="856727"/>
          <a:ext cx="170948" cy="1709486"/>
        </a:xfrm>
        <a:custGeom>
          <a:avLst/>
          <a:gdLst/>
          <a:ahLst/>
          <a:cxnLst/>
          <a:rect l="0" t="0" r="0" b="0"/>
          <a:pathLst>
            <a:path>
              <a:moveTo>
                <a:pt x="0" y="0"/>
              </a:moveTo>
              <a:lnTo>
                <a:pt x="0" y="1709486"/>
              </a:lnTo>
              <a:lnTo>
                <a:pt x="170948" y="1709486"/>
              </a:lnTo>
            </a:path>
          </a:pathLst>
        </a:custGeom>
        <a:noFill/>
        <a:ln w="25400" cap="flat" cmpd="sng" algn="ctr">
          <a:solidFill>
            <a:srgbClr val="BBE0E3">
              <a:shade val="60000"/>
              <a:hueOff val="0"/>
              <a:satOff val="0"/>
              <a:lumOff val="0"/>
              <a:alphaOff val="0"/>
            </a:srgbClr>
          </a:solidFill>
          <a:prstDash val="solid"/>
        </a:ln>
        <a:effectLst/>
      </dgm:spPr>
      <dgm:t>
        <a:bodyPr/>
        <a:lstStyle/>
        <a:p>
          <a:endParaRPr lang="zh-TW" altLang="en-US"/>
        </a:p>
      </dgm:t>
    </dgm:pt>
    <dgm:pt modelId="{0C780546-E9BB-485F-B5B0-D5B48E34C312}" type="sibTrans" cxnId="{D80793BE-10D1-4E1A-998A-0F683E168A88}">
      <dgm:prSet/>
      <dgm:spPr/>
      <dgm:t>
        <a:bodyPr/>
        <a:lstStyle/>
        <a:p>
          <a:endParaRPr lang="zh-TW" altLang="en-US"/>
        </a:p>
      </dgm:t>
    </dgm:pt>
    <dgm:pt modelId="{2852F1E2-D4A0-4945-A60E-7D4AEE77F303}">
      <dgm:prSet phldrT="[文字]"/>
      <dgm:spPr>
        <a:xfrm>
          <a:off x="3274025" y="1984"/>
          <a:ext cx="1709486" cy="854743"/>
        </a:xfrm>
        <a:prstGeom prst="roundRect">
          <a:avLst>
            <a:gd name="adj" fmla="val 10000"/>
          </a:avLst>
        </a:prstGeom>
        <a:solidFill>
          <a:srgbClr val="BBE0E3">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r>
            <a:rPr lang="zh-TW" altLang="en-US" dirty="0">
              <a:solidFill>
                <a:srgbClr val="FFFFFF"/>
              </a:solidFill>
              <a:latin typeface="標楷體" pitchFamily="65" charset="-120"/>
              <a:ea typeface="標楷體" pitchFamily="65" charset="-120"/>
              <a:cs typeface="+mn-cs"/>
            </a:rPr>
            <a:t>工作場所</a:t>
          </a:r>
        </a:p>
      </dgm:t>
    </dgm:pt>
    <dgm:pt modelId="{C469C995-4CF9-420D-A167-1DBD9B777174}" type="parTrans" cxnId="{48A8EF21-3FE3-4FF8-80B7-4F5E27D50827}">
      <dgm:prSet/>
      <dgm:spPr/>
      <dgm:t>
        <a:bodyPr/>
        <a:lstStyle/>
        <a:p>
          <a:endParaRPr lang="zh-TW" altLang="en-US"/>
        </a:p>
      </dgm:t>
    </dgm:pt>
    <dgm:pt modelId="{F88AF650-7E41-4D56-9358-8E9D94C94685}" type="sibTrans" cxnId="{48A8EF21-3FE3-4FF8-80B7-4F5E27D50827}">
      <dgm:prSet/>
      <dgm:spPr/>
      <dgm:t>
        <a:bodyPr/>
        <a:lstStyle/>
        <a:p>
          <a:endParaRPr lang="zh-TW" altLang="en-US"/>
        </a:p>
      </dgm:t>
    </dgm:pt>
    <dgm:pt modelId="{52E811F4-CBF8-4276-858E-F6755231F6F6}">
      <dgm:prSet phldrT="[文字]"/>
      <dgm:spPr>
        <a:xfrm>
          <a:off x="3615923" y="2138842"/>
          <a:ext cx="1367589" cy="854743"/>
        </a:xfr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a:lstStyle/>
        <a:p>
          <a:r>
            <a:rPr lang="zh-TW" altLang="en-US" dirty="0">
              <a:solidFill>
                <a:srgbClr val="000000">
                  <a:hueOff val="0"/>
                  <a:satOff val="0"/>
                  <a:lumOff val="0"/>
                  <a:alphaOff val="0"/>
                </a:srgbClr>
              </a:solidFill>
              <a:latin typeface="標楷體" pitchFamily="65" charset="-120"/>
              <a:ea typeface="標楷體" pitchFamily="65" charset="-120"/>
              <a:cs typeface="+mn-cs"/>
            </a:rPr>
            <a:t>支持和容納老年工人以及患有慢性病或殘疾的工作場所</a:t>
          </a:r>
        </a:p>
      </dgm:t>
    </dgm:pt>
    <dgm:pt modelId="{07259465-4F9E-4324-A1C5-229B12B248A2}" type="parTrans" cxnId="{D4AEA4F8-DDE3-41BE-9393-0ACEA1A85A79}">
      <dgm:prSet/>
      <dgm:spPr/>
      <dgm:t>
        <a:bodyPr/>
        <a:lstStyle/>
        <a:p>
          <a:endParaRPr lang="zh-TW" altLang="en-US"/>
        </a:p>
      </dgm:t>
    </dgm:pt>
    <dgm:pt modelId="{738AC073-40EE-48FC-A062-19461AE3623B}" type="sibTrans" cxnId="{D4AEA4F8-DDE3-41BE-9393-0ACEA1A85A79}">
      <dgm:prSet/>
      <dgm:spPr/>
      <dgm:t>
        <a:bodyPr/>
        <a:lstStyle/>
        <a:p>
          <a:endParaRPr lang="zh-TW" altLang="en-US"/>
        </a:p>
      </dgm:t>
    </dgm:pt>
    <dgm:pt modelId="{80BF8CF1-BD5D-4FFC-92C2-9241241706F1}" type="pres">
      <dgm:prSet presAssocID="{EE1E826B-0B24-4038-8EBC-819C44404B4C}" presName="diagram" presStyleCnt="0">
        <dgm:presLayoutVars>
          <dgm:chPref val="1"/>
          <dgm:dir/>
          <dgm:animOne val="branch"/>
          <dgm:animLvl val="lvl"/>
          <dgm:resizeHandles/>
        </dgm:presLayoutVars>
      </dgm:prSet>
      <dgm:spPr/>
    </dgm:pt>
    <dgm:pt modelId="{36EC6A4F-C317-414A-B3B5-40CC56736DFE}" type="pres">
      <dgm:prSet presAssocID="{15CD20EB-97BA-46BD-AAB6-A401865D75EC}" presName="root" presStyleCnt="0"/>
      <dgm:spPr/>
    </dgm:pt>
    <dgm:pt modelId="{94AE82D5-7F89-40CA-AE70-CC578FBB1C21}" type="pres">
      <dgm:prSet presAssocID="{15CD20EB-97BA-46BD-AAB6-A401865D75EC}" presName="rootComposite" presStyleCnt="0"/>
      <dgm:spPr/>
    </dgm:pt>
    <dgm:pt modelId="{42841267-D115-4DC0-9F2E-740E1FC0C8B2}" type="pres">
      <dgm:prSet presAssocID="{15CD20EB-97BA-46BD-AAB6-A401865D75EC}" presName="rootText" presStyleLbl="node1" presStyleIdx="0" presStyleCnt="2"/>
      <dgm:spPr/>
    </dgm:pt>
    <dgm:pt modelId="{94F2C942-936D-4AF2-BB7F-5C7F0FBFD698}" type="pres">
      <dgm:prSet presAssocID="{15CD20EB-97BA-46BD-AAB6-A401865D75EC}" presName="rootConnector" presStyleLbl="node1" presStyleIdx="0" presStyleCnt="2"/>
      <dgm:spPr/>
    </dgm:pt>
    <dgm:pt modelId="{4438FD6F-B869-4CE5-8923-29D5D0300317}" type="pres">
      <dgm:prSet presAssocID="{15CD20EB-97BA-46BD-AAB6-A401865D75EC}" presName="childShape" presStyleCnt="0"/>
      <dgm:spPr/>
    </dgm:pt>
    <dgm:pt modelId="{3D76447D-A584-48B1-8572-9D724D93F7A1}" type="pres">
      <dgm:prSet presAssocID="{81B8247A-D2D5-4BD8-AFF5-2E71BAD329B5}" presName="Name13" presStyleLbl="parChTrans1D2" presStyleIdx="0" presStyleCnt="6"/>
      <dgm:spPr/>
    </dgm:pt>
    <dgm:pt modelId="{94423F82-AD04-41FA-A0C4-1824A5DA56DA}" type="pres">
      <dgm:prSet presAssocID="{0CC8871B-C3EB-4DBC-911E-2F1B72236DF6}" presName="childText" presStyleLbl="bgAcc1" presStyleIdx="0" presStyleCnt="6">
        <dgm:presLayoutVars>
          <dgm:bulletEnabled val="1"/>
        </dgm:presLayoutVars>
      </dgm:prSet>
      <dgm:spPr/>
    </dgm:pt>
    <dgm:pt modelId="{549100E2-7499-4725-A302-0B0115351A67}" type="pres">
      <dgm:prSet presAssocID="{98D3E396-3E3A-463F-9085-FB2098072058}" presName="Name13" presStyleLbl="parChTrans1D2" presStyleIdx="1" presStyleCnt="6"/>
      <dgm:spPr/>
    </dgm:pt>
    <dgm:pt modelId="{DB1F4E21-7BBC-4D3A-9A61-19E9685B340A}" type="pres">
      <dgm:prSet presAssocID="{3DE030EA-B305-4404-B98B-69EC6FD4A93B}" presName="childText" presStyleLbl="bgAcc1" presStyleIdx="1" presStyleCnt="6">
        <dgm:presLayoutVars>
          <dgm:bulletEnabled val="1"/>
        </dgm:presLayoutVars>
      </dgm:prSet>
      <dgm:spPr/>
    </dgm:pt>
    <dgm:pt modelId="{9D42A57F-9415-413B-980E-0C06ABB65E1E}" type="pres">
      <dgm:prSet presAssocID="{B6DCD657-F456-4D5C-B821-D048B375DBAD}" presName="Name13" presStyleLbl="parChTrans1D2" presStyleIdx="2" presStyleCnt="6"/>
      <dgm:spPr/>
    </dgm:pt>
    <dgm:pt modelId="{958D6E5C-27E6-4142-BB50-BA32EA3F156D}" type="pres">
      <dgm:prSet presAssocID="{D86E21B3-A4DE-4DAE-A5E8-74091DEEE8BB}" presName="childText" presStyleLbl="bgAcc1" presStyleIdx="2" presStyleCnt="6">
        <dgm:presLayoutVars>
          <dgm:bulletEnabled val="1"/>
        </dgm:presLayoutVars>
      </dgm:prSet>
      <dgm:spPr/>
    </dgm:pt>
    <dgm:pt modelId="{EFB77BBE-9BF1-4680-AE0D-E026CCF27893}" type="pres">
      <dgm:prSet presAssocID="{2852F1E2-D4A0-4945-A60E-7D4AEE77F303}" presName="root" presStyleCnt="0"/>
      <dgm:spPr/>
    </dgm:pt>
    <dgm:pt modelId="{D1FE0581-5484-47D7-9A91-BCD7682BF55F}" type="pres">
      <dgm:prSet presAssocID="{2852F1E2-D4A0-4945-A60E-7D4AEE77F303}" presName="rootComposite" presStyleCnt="0"/>
      <dgm:spPr/>
    </dgm:pt>
    <dgm:pt modelId="{BE0DCF86-74C0-4A71-862F-BBF3B7AF52B8}" type="pres">
      <dgm:prSet presAssocID="{2852F1E2-D4A0-4945-A60E-7D4AEE77F303}" presName="rootText" presStyleLbl="node1" presStyleIdx="1" presStyleCnt="2"/>
      <dgm:spPr/>
    </dgm:pt>
    <dgm:pt modelId="{682D869F-FBBC-43BF-8F32-0FAC9F5CE678}" type="pres">
      <dgm:prSet presAssocID="{2852F1E2-D4A0-4945-A60E-7D4AEE77F303}" presName="rootConnector" presStyleLbl="node1" presStyleIdx="1" presStyleCnt="2"/>
      <dgm:spPr/>
    </dgm:pt>
    <dgm:pt modelId="{EE481B63-02CD-4F87-8909-F717F69A05B1}" type="pres">
      <dgm:prSet presAssocID="{2852F1E2-D4A0-4945-A60E-7D4AEE77F303}" presName="childShape" presStyleCnt="0"/>
      <dgm:spPr/>
    </dgm:pt>
    <dgm:pt modelId="{6CAE513C-FFA7-412F-AD31-CC74808D33DB}" type="pres">
      <dgm:prSet presAssocID="{87CC49C6-0D39-490C-8189-6AE97E681B57}" presName="Name13" presStyleLbl="parChTrans1D2" presStyleIdx="3" presStyleCnt="6"/>
      <dgm:spPr/>
    </dgm:pt>
    <dgm:pt modelId="{FA1A9A2C-EDAE-4445-87DE-9DFE1AA2958C}" type="pres">
      <dgm:prSet presAssocID="{048776A5-539E-4F8B-B18E-1F11427734F6}" presName="childText" presStyleLbl="bgAcc1" presStyleIdx="3" presStyleCnt="6">
        <dgm:presLayoutVars>
          <dgm:bulletEnabled val="1"/>
        </dgm:presLayoutVars>
      </dgm:prSet>
      <dgm:spPr/>
    </dgm:pt>
    <dgm:pt modelId="{70E759B1-6F37-4A93-84D3-200860DFF886}" type="pres">
      <dgm:prSet presAssocID="{D9282D16-2780-4920-9F0E-A93C8BA37F99}" presName="Name13" presStyleLbl="parChTrans1D2" presStyleIdx="4" presStyleCnt="6"/>
      <dgm:spPr/>
    </dgm:pt>
    <dgm:pt modelId="{20493A38-0252-4BC6-B8DC-C568728FA444}" type="pres">
      <dgm:prSet presAssocID="{7322D3E0-F29F-452B-B730-26771605ED1B}" presName="childText" presStyleLbl="bgAcc1" presStyleIdx="4" presStyleCnt="6">
        <dgm:presLayoutVars>
          <dgm:bulletEnabled val="1"/>
        </dgm:presLayoutVars>
      </dgm:prSet>
      <dgm:spPr/>
    </dgm:pt>
    <dgm:pt modelId="{9CE58357-7D30-411D-97E0-BBDAC8C914F4}" type="pres">
      <dgm:prSet presAssocID="{07259465-4F9E-4324-A1C5-229B12B248A2}" presName="Name13" presStyleLbl="parChTrans1D2" presStyleIdx="5" presStyleCnt="6"/>
      <dgm:spPr/>
    </dgm:pt>
    <dgm:pt modelId="{46BD2CFF-2FD9-499C-A089-CC904435E7BC}" type="pres">
      <dgm:prSet presAssocID="{52E811F4-CBF8-4276-858E-F6755231F6F6}" presName="childText" presStyleLbl="bgAcc1" presStyleIdx="5" presStyleCnt="6">
        <dgm:presLayoutVars>
          <dgm:bulletEnabled val="1"/>
        </dgm:presLayoutVars>
      </dgm:prSet>
      <dgm:spPr>
        <a:prstGeom prst="roundRect">
          <a:avLst>
            <a:gd name="adj" fmla="val 10000"/>
          </a:avLst>
        </a:prstGeom>
      </dgm:spPr>
    </dgm:pt>
  </dgm:ptLst>
  <dgm:cxnLst>
    <dgm:cxn modelId="{DF8E6B01-A2EA-47E4-83C2-5C9F07DC94EA}" srcId="{2852F1E2-D4A0-4945-A60E-7D4AEE77F303}" destId="{048776A5-539E-4F8B-B18E-1F11427734F6}" srcOrd="0" destOrd="0" parTransId="{87CC49C6-0D39-490C-8189-6AE97E681B57}" sibTransId="{1E644025-59EA-43B6-BD49-9006A31FED1A}"/>
    <dgm:cxn modelId="{BCA35F06-A302-4ED7-97F1-29CE6232C0A5}" type="presOf" srcId="{B6DCD657-F456-4D5C-B821-D048B375DBAD}" destId="{9D42A57F-9415-413B-980E-0C06ABB65E1E}" srcOrd="0" destOrd="0" presId="urn:microsoft.com/office/officeart/2005/8/layout/hierarchy3"/>
    <dgm:cxn modelId="{214F8B07-8129-46DB-BFDB-47122E07CCE3}" srcId="{15CD20EB-97BA-46BD-AAB6-A401865D75EC}" destId="{D86E21B3-A4DE-4DAE-A5E8-74091DEEE8BB}" srcOrd="2" destOrd="0" parTransId="{B6DCD657-F456-4D5C-B821-D048B375DBAD}" sibTransId="{88AB3F70-25B6-4AD9-985C-E2EB29C6EA02}"/>
    <dgm:cxn modelId="{48A8EF21-3FE3-4FF8-80B7-4F5E27D50827}" srcId="{EE1E826B-0B24-4038-8EBC-819C44404B4C}" destId="{2852F1E2-D4A0-4945-A60E-7D4AEE77F303}" srcOrd="1" destOrd="0" parTransId="{C469C995-4CF9-420D-A167-1DBD9B777174}" sibTransId="{F88AF650-7E41-4D56-9358-8E9D94C94685}"/>
    <dgm:cxn modelId="{4BDFB02F-6816-4A6C-A332-346A61E2B211}" type="presOf" srcId="{81B8247A-D2D5-4BD8-AFF5-2E71BAD329B5}" destId="{3D76447D-A584-48B1-8572-9D724D93F7A1}" srcOrd="0" destOrd="0" presId="urn:microsoft.com/office/officeart/2005/8/layout/hierarchy3"/>
    <dgm:cxn modelId="{E5283D37-53FF-43A5-ACDA-D0756F80C60A}" type="presOf" srcId="{2852F1E2-D4A0-4945-A60E-7D4AEE77F303}" destId="{BE0DCF86-74C0-4A71-862F-BBF3B7AF52B8}" srcOrd="0" destOrd="0" presId="urn:microsoft.com/office/officeart/2005/8/layout/hierarchy3"/>
    <dgm:cxn modelId="{635E5E37-9E7C-47A3-8C3A-64E033EA11C9}" type="presOf" srcId="{D9282D16-2780-4920-9F0E-A93C8BA37F99}" destId="{70E759B1-6F37-4A93-84D3-200860DFF886}" srcOrd="0" destOrd="0" presId="urn:microsoft.com/office/officeart/2005/8/layout/hierarchy3"/>
    <dgm:cxn modelId="{46F0073D-331B-4584-BC4B-5F36CC2A3A87}" type="presOf" srcId="{048776A5-539E-4F8B-B18E-1F11427734F6}" destId="{FA1A9A2C-EDAE-4445-87DE-9DFE1AA2958C}" srcOrd="0" destOrd="0" presId="urn:microsoft.com/office/officeart/2005/8/layout/hierarchy3"/>
    <dgm:cxn modelId="{8A21C13D-F84F-4180-9706-F8BC46EA55E8}" type="presOf" srcId="{3DE030EA-B305-4404-B98B-69EC6FD4A93B}" destId="{DB1F4E21-7BBC-4D3A-9A61-19E9685B340A}" srcOrd="0" destOrd="0" presId="urn:microsoft.com/office/officeart/2005/8/layout/hierarchy3"/>
    <dgm:cxn modelId="{6D81F53F-4460-40FA-A72B-D3C8DC916914}" type="presOf" srcId="{52E811F4-CBF8-4276-858E-F6755231F6F6}" destId="{46BD2CFF-2FD9-499C-A089-CC904435E7BC}" srcOrd="0" destOrd="0" presId="urn:microsoft.com/office/officeart/2005/8/layout/hierarchy3"/>
    <dgm:cxn modelId="{12011F6A-55FA-4524-8132-D74F559D78E1}" type="presOf" srcId="{07259465-4F9E-4324-A1C5-229B12B248A2}" destId="{9CE58357-7D30-411D-97E0-BBDAC8C914F4}" srcOrd="0" destOrd="0" presId="urn:microsoft.com/office/officeart/2005/8/layout/hierarchy3"/>
    <dgm:cxn modelId="{2279DD4C-390A-46F7-A794-112BD5C05CF8}" type="presOf" srcId="{15CD20EB-97BA-46BD-AAB6-A401865D75EC}" destId="{42841267-D115-4DC0-9F2E-740E1FC0C8B2}" srcOrd="0" destOrd="0" presId="urn:microsoft.com/office/officeart/2005/8/layout/hierarchy3"/>
    <dgm:cxn modelId="{E90E7E78-8205-4285-B6B3-EBCE2BD382F7}" type="presOf" srcId="{0CC8871B-C3EB-4DBC-911E-2F1B72236DF6}" destId="{94423F82-AD04-41FA-A0C4-1824A5DA56DA}" srcOrd="0" destOrd="0" presId="urn:microsoft.com/office/officeart/2005/8/layout/hierarchy3"/>
    <dgm:cxn modelId="{99F64D8C-8964-44E9-A7A7-855EA925AF9E}" type="presOf" srcId="{15CD20EB-97BA-46BD-AAB6-A401865D75EC}" destId="{94F2C942-936D-4AF2-BB7F-5C7F0FBFD698}" srcOrd="1" destOrd="0" presId="urn:microsoft.com/office/officeart/2005/8/layout/hierarchy3"/>
    <dgm:cxn modelId="{8CD8518E-A8CF-405B-9FCF-AE3C11E13FDD}" type="presOf" srcId="{87CC49C6-0D39-490C-8189-6AE97E681B57}" destId="{6CAE513C-FFA7-412F-AD31-CC74808D33DB}" srcOrd="0" destOrd="0" presId="urn:microsoft.com/office/officeart/2005/8/layout/hierarchy3"/>
    <dgm:cxn modelId="{4378129B-6821-4D61-B3A6-94DECE24311C}" srcId="{EE1E826B-0B24-4038-8EBC-819C44404B4C}" destId="{15CD20EB-97BA-46BD-AAB6-A401865D75EC}" srcOrd="0" destOrd="0" parTransId="{F978DE71-0234-4242-9D41-351C2EAFF240}" sibTransId="{8FB1C991-C679-4AB0-A0A3-79BEC1227BD8}"/>
    <dgm:cxn modelId="{195C54AC-4230-4F0E-B434-B916407FF2AB}" type="presOf" srcId="{7322D3E0-F29F-452B-B730-26771605ED1B}" destId="{20493A38-0252-4BC6-B8DC-C568728FA444}" srcOrd="0" destOrd="0" presId="urn:microsoft.com/office/officeart/2005/8/layout/hierarchy3"/>
    <dgm:cxn modelId="{D80793BE-10D1-4E1A-998A-0F683E168A88}" srcId="{2852F1E2-D4A0-4945-A60E-7D4AEE77F303}" destId="{7322D3E0-F29F-452B-B730-26771605ED1B}" srcOrd="1" destOrd="0" parTransId="{D9282D16-2780-4920-9F0E-A93C8BA37F99}" sibTransId="{0C780546-E9BB-485F-B5B0-D5B48E34C312}"/>
    <dgm:cxn modelId="{6FFE0BC5-5050-41A4-8E12-0DFBA91B3257}" type="presOf" srcId="{EE1E826B-0B24-4038-8EBC-819C44404B4C}" destId="{80BF8CF1-BD5D-4FFC-92C2-9241241706F1}" srcOrd="0" destOrd="0" presId="urn:microsoft.com/office/officeart/2005/8/layout/hierarchy3"/>
    <dgm:cxn modelId="{4170CCC5-E66A-4775-8233-6A41DA177DA1}" srcId="{15CD20EB-97BA-46BD-AAB6-A401865D75EC}" destId="{0CC8871B-C3EB-4DBC-911E-2F1B72236DF6}" srcOrd="0" destOrd="0" parTransId="{81B8247A-D2D5-4BD8-AFF5-2E71BAD329B5}" sibTransId="{9B2F1C7C-61B4-4D14-B0FD-40659E834CE8}"/>
    <dgm:cxn modelId="{4E0BF3D5-7653-45DD-ACB4-BBA2F81B51E7}" type="presOf" srcId="{D86E21B3-A4DE-4DAE-A5E8-74091DEEE8BB}" destId="{958D6E5C-27E6-4142-BB50-BA32EA3F156D}" srcOrd="0" destOrd="0" presId="urn:microsoft.com/office/officeart/2005/8/layout/hierarchy3"/>
    <dgm:cxn modelId="{F8634CDB-F528-4023-A7E1-1394A908D65E}" type="presOf" srcId="{98D3E396-3E3A-463F-9085-FB2098072058}" destId="{549100E2-7499-4725-A302-0B0115351A67}" srcOrd="0" destOrd="0" presId="urn:microsoft.com/office/officeart/2005/8/layout/hierarchy3"/>
    <dgm:cxn modelId="{8B5190DE-BBBA-42BC-BD7F-9DE84B6070D1}" type="presOf" srcId="{2852F1E2-D4A0-4945-A60E-7D4AEE77F303}" destId="{682D869F-FBBC-43BF-8F32-0FAC9F5CE678}" srcOrd="1" destOrd="0" presId="urn:microsoft.com/office/officeart/2005/8/layout/hierarchy3"/>
    <dgm:cxn modelId="{6888B1F4-141E-441C-A0A9-B3BF610FF95E}" srcId="{15CD20EB-97BA-46BD-AAB6-A401865D75EC}" destId="{3DE030EA-B305-4404-B98B-69EC6FD4A93B}" srcOrd="1" destOrd="0" parTransId="{98D3E396-3E3A-463F-9085-FB2098072058}" sibTransId="{26C8A570-7D4B-48E4-A08E-CCA76A5DA40D}"/>
    <dgm:cxn modelId="{D4AEA4F8-DDE3-41BE-9393-0ACEA1A85A79}" srcId="{2852F1E2-D4A0-4945-A60E-7D4AEE77F303}" destId="{52E811F4-CBF8-4276-858E-F6755231F6F6}" srcOrd="2" destOrd="0" parTransId="{07259465-4F9E-4324-A1C5-229B12B248A2}" sibTransId="{738AC073-40EE-48FC-A062-19461AE3623B}"/>
    <dgm:cxn modelId="{225BB709-5301-4500-B83E-3C768B883A37}" type="presParOf" srcId="{80BF8CF1-BD5D-4FFC-92C2-9241241706F1}" destId="{36EC6A4F-C317-414A-B3B5-40CC56736DFE}" srcOrd="0" destOrd="0" presId="urn:microsoft.com/office/officeart/2005/8/layout/hierarchy3"/>
    <dgm:cxn modelId="{AB507C4B-23C8-4C69-84AF-6001F85FAB31}" type="presParOf" srcId="{36EC6A4F-C317-414A-B3B5-40CC56736DFE}" destId="{94AE82D5-7F89-40CA-AE70-CC578FBB1C21}" srcOrd="0" destOrd="0" presId="urn:microsoft.com/office/officeart/2005/8/layout/hierarchy3"/>
    <dgm:cxn modelId="{BEB02D6C-A2D5-408B-8BF0-57534C621C26}" type="presParOf" srcId="{94AE82D5-7F89-40CA-AE70-CC578FBB1C21}" destId="{42841267-D115-4DC0-9F2E-740E1FC0C8B2}" srcOrd="0" destOrd="0" presId="urn:microsoft.com/office/officeart/2005/8/layout/hierarchy3"/>
    <dgm:cxn modelId="{3DCFE655-9F9C-451B-A255-5534AB8C45E2}" type="presParOf" srcId="{94AE82D5-7F89-40CA-AE70-CC578FBB1C21}" destId="{94F2C942-936D-4AF2-BB7F-5C7F0FBFD698}" srcOrd="1" destOrd="0" presId="urn:microsoft.com/office/officeart/2005/8/layout/hierarchy3"/>
    <dgm:cxn modelId="{7B374F5E-3C49-4F7A-9954-073CE2B15B2A}" type="presParOf" srcId="{36EC6A4F-C317-414A-B3B5-40CC56736DFE}" destId="{4438FD6F-B869-4CE5-8923-29D5D0300317}" srcOrd="1" destOrd="0" presId="urn:microsoft.com/office/officeart/2005/8/layout/hierarchy3"/>
    <dgm:cxn modelId="{740F427B-D185-480E-B9B0-CA6FFE6512CB}" type="presParOf" srcId="{4438FD6F-B869-4CE5-8923-29D5D0300317}" destId="{3D76447D-A584-48B1-8572-9D724D93F7A1}" srcOrd="0" destOrd="0" presId="urn:microsoft.com/office/officeart/2005/8/layout/hierarchy3"/>
    <dgm:cxn modelId="{FC0153C8-E6C3-4AA1-9391-3D3350C52DAD}" type="presParOf" srcId="{4438FD6F-B869-4CE5-8923-29D5D0300317}" destId="{94423F82-AD04-41FA-A0C4-1824A5DA56DA}" srcOrd="1" destOrd="0" presId="urn:microsoft.com/office/officeart/2005/8/layout/hierarchy3"/>
    <dgm:cxn modelId="{C24A8093-0FE4-4291-80C4-FDCB25793B7E}" type="presParOf" srcId="{4438FD6F-B869-4CE5-8923-29D5D0300317}" destId="{549100E2-7499-4725-A302-0B0115351A67}" srcOrd="2" destOrd="0" presId="urn:microsoft.com/office/officeart/2005/8/layout/hierarchy3"/>
    <dgm:cxn modelId="{D4242C96-B4BD-4CF1-AA1A-B02F0FF1F543}" type="presParOf" srcId="{4438FD6F-B869-4CE5-8923-29D5D0300317}" destId="{DB1F4E21-7BBC-4D3A-9A61-19E9685B340A}" srcOrd="3" destOrd="0" presId="urn:microsoft.com/office/officeart/2005/8/layout/hierarchy3"/>
    <dgm:cxn modelId="{E8AB91BD-1BF3-417A-984C-AFFDFA5E505E}" type="presParOf" srcId="{4438FD6F-B869-4CE5-8923-29D5D0300317}" destId="{9D42A57F-9415-413B-980E-0C06ABB65E1E}" srcOrd="4" destOrd="0" presId="urn:microsoft.com/office/officeart/2005/8/layout/hierarchy3"/>
    <dgm:cxn modelId="{7C1BE847-7856-4A3C-861A-C2033E88FDDE}" type="presParOf" srcId="{4438FD6F-B869-4CE5-8923-29D5D0300317}" destId="{958D6E5C-27E6-4142-BB50-BA32EA3F156D}" srcOrd="5" destOrd="0" presId="urn:microsoft.com/office/officeart/2005/8/layout/hierarchy3"/>
    <dgm:cxn modelId="{D228FD28-46F5-44A4-8772-CD5B378F3305}" type="presParOf" srcId="{80BF8CF1-BD5D-4FFC-92C2-9241241706F1}" destId="{EFB77BBE-9BF1-4680-AE0D-E026CCF27893}" srcOrd="1" destOrd="0" presId="urn:microsoft.com/office/officeart/2005/8/layout/hierarchy3"/>
    <dgm:cxn modelId="{0E615285-BC1A-43DC-8279-DB8634C10FC5}" type="presParOf" srcId="{EFB77BBE-9BF1-4680-AE0D-E026CCF27893}" destId="{D1FE0581-5484-47D7-9A91-BCD7682BF55F}" srcOrd="0" destOrd="0" presId="urn:microsoft.com/office/officeart/2005/8/layout/hierarchy3"/>
    <dgm:cxn modelId="{0E55BBA7-1E95-425F-883E-B05B02677926}" type="presParOf" srcId="{D1FE0581-5484-47D7-9A91-BCD7682BF55F}" destId="{BE0DCF86-74C0-4A71-862F-BBF3B7AF52B8}" srcOrd="0" destOrd="0" presId="urn:microsoft.com/office/officeart/2005/8/layout/hierarchy3"/>
    <dgm:cxn modelId="{17F5A3BB-A256-4083-88F5-B918304E496C}" type="presParOf" srcId="{D1FE0581-5484-47D7-9A91-BCD7682BF55F}" destId="{682D869F-FBBC-43BF-8F32-0FAC9F5CE678}" srcOrd="1" destOrd="0" presId="urn:microsoft.com/office/officeart/2005/8/layout/hierarchy3"/>
    <dgm:cxn modelId="{6A0800C1-9CF7-458C-96A1-2A8472EAA1E9}" type="presParOf" srcId="{EFB77BBE-9BF1-4680-AE0D-E026CCF27893}" destId="{EE481B63-02CD-4F87-8909-F717F69A05B1}" srcOrd="1" destOrd="0" presId="urn:microsoft.com/office/officeart/2005/8/layout/hierarchy3"/>
    <dgm:cxn modelId="{2BE5FFA7-EAF2-4AA2-8D5E-A3D5691E1EBD}" type="presParOf" srcId="{EE481B63-02CD-4F87-8909-F717F69A05B1}" destId="{6CAE513C-FFA7-412F-AD31-CC74808D33DB}" srcOrd="0" destOrd="0" presId="urn:microsoft.com/office/officeart/2005/8/layout/hierarchy3"/>
    <dgm:cxn modelId="{509BF627-C9A3-41A4-AD52-1EE39CEC97C4}" type="presParOf" srcId="{EE481B63-02CD-4F87-8909-F717F69A05B1}" destId="{FA1A9A2C-EDAE-4445-87DE-9DFE1AA2958C}" srcOrd="1" destOrd="0" presId="urn:microsoft.com/office/officeart/2005/8/layout/hierarchy3"/>
    <dgm:cxn modelId="{9A35790A-8C29-4059-881B-F42D25B7024A}" type="presParOf" srcId="{EE481B63-02CD-4F87-8909-F717F69A05B1}" destId="{70E759B1-6F37-4A93-84D3-200860DFF886}" srcOrd="2" destOrd="0" presId="urn:microsoft.com/office/officeart/2005/8/layout/hierarchy3"/>
    <dgm:cxn modelId="{67078596-553D-4557-99D5-47548ADE2140}" type="presParOf" srcId="{EE481B63-02CD-4F87-8909-F717F69A05B1}" destId="{20493A38-0252-4BC6-B8DC-C568728FA444}" srcOrd="3" destOrd="0" presId="urn:microsoft.com/office/officeart/2005/8/layout/hierarchy3"/>
    <dgm:cxn modelId="{C7257C6B-CBC9-4092-AAD9-AF84D8E51AA2}" type="presParOf" srcId="{EE481B63-02CD-4F87-8909-F717F69A05B1}" destId="{9CE58357-7D30-411D-97E0-BBDAC8C914F4}" srcOrd="4" destOrd="0" presId="urn:microsoft.com/office/officeart/2005/8/layout/hierarchy3"/>
    <dgm:cxn modelId="{B83D73FF-FA81-492A-8D26-95C4691CE821}" type="presParOf" srcId="{EE481B63-02CD-4F87-8909-F717F69A05B1}" destId="{46BD2CFF-2FD9-499C-A089-CC904435E7BC}" srcOrd="5"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04B922-0BFE-47D6-91B7-141C16C350C8}">
      <dsp:nvSpPr>
        <dsp:cNvPr id="0" name=""/>
        <dsp:cNvSpPr/>
      </dsp:nvSpPr>
      <dsp:spPr>
        <a:xfrm>
          <a:off x="4350" y="180113"/>
          <a:ext cx="1667737" cy="55733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a:lnSpc>
              <a:spcPct val="90000"/>
            </a:lnSpc>
            <a:spcBef>
              <a:spcPct val="0"/>
            </a:spcBef>
            <a:spcAft>
              <a:spcPct val="35000"/>
            </a:spcAft>
            <a:buNone/>
          </a:pPr>
          <a:r>
            <a:rPr lang="zh-TW" altLang="en-US" sz="1300" kern="1200" dirty="0"/>
            <a:t>健康的更高層次</a:t>
          </a:r>
          <a:endParaRPr lang="en-US" altLang="zh-TW" sz="1300" kern="1200" dirty="0"/>
        </a:p>
        <a:p>
          <a:pPr marL="0" lvl="0" indent="0" algn="ctr" defTabSz="577850">
            <a:lnSpc>
              <a:spcPct val="90000"/>
            </a:lnSpc>
            <a:spcBef>
              <a:spcPct val="0"/>
            </a:spcBef>
            <a:spcAft>
              <a:spcPct val="35000"/>
            </a:spcAft>
            <a:buNone/>
          </a:pPr>
          <a:r>
            <a:rPr lang="en-US" altLang="zh-TW" sz="1300" kern="1200" dirty="0"/>
            <a:t>(high level of wellness)</a:t>
          </a:r>
          <a:endParaRPr lang="zh-TW" altLang="en-US" sz="1300" kern="1200" dirty="0"/>
        </a:p>
      </dsp:txBody>
      <dsp:txXfrm>
        <a:off x="4350" y="180113"/>
        <a:ext cx="1667737" cy="557334"/>
      </dsp:txXfrm>
    </dsp:sp>
    <dsp:sp modelId="{B139FAC6-DBCA-4289-B1B9-BC79C709D194}">
      <dsp:nvSpPr>
        <dsp:cNvPr id="0" name=""/>
        <dsp:cNvSpPr/>
      </dsp:nvSpPr>
      <dsp:spPr>
        <a:xfrm>
          <a:off x="4350" y="737447"/>
          <a:ext cx="1667737" cy="5709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95CBD8D-5D15-461B-B01A-C5DEFB56C978}">
      <dsp:nvSpPr>
        <dsp:cNvPr id="0" name=""/>
        <dsp:cNvSpPr/>
      </dsp:nvSpPr>
      <dsp:spPr>
        <a:xfrm>
          <a:off x="1905570" y="180113"/>
          <a:ext cx="1667737" cy="55733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a:lnSpc>
              <a:spcPct val="90000"/>
            </a:lnSpc>
            <a:spcBef>
              <a:spcPct val="0"/>
            </a:spcBef>
            <a:spcAft>
              <a:spcPct val="35000"/>
            </a:spcAft>
            <a:buNone/>
          </a:pPr>
          <a:r>
            <a:rPr lang="zh-TW" altLang="en-US" sz="1300" kern="1200" dirty="0"/>
            <a:t>好的健康</a:t>
          </a:r>
          <a:endParaRPr lang="en-US" altLang="zh-TW" sz="1300" kern="1200" dirty="0"/>
        </a:p>
        <a:p>
          <a:pPr marL="0" lvl="0" indent="0" algn="ctr" defTabSz="577850">
            <a:lnSpc>
              <a:spcPct val="90000"/>
            </a:lnSpc>
            <a:spcBef>
              <a:spcPct val="0"/>
            </a:spcBef>
            <a:spcAft>
              <a:spcPct val="35000"/>
            </a:spcAft>
            <a:buNone/>
          </a:pPr>
          <a:r>
            <a:rPr lang="en-US" altLang="zh-TW" sz="1300" kern="1200" dirty="0"/>
            <a:t>(good health)</a:t>
          </a:r>
          <a:endParaRPr lang="zh-TW" altLang="en-US" sz="1300" kern="1200" dirty="0"/>
        </a:p>
      </dsp:txBody>
      <dsp:txXfrm>
        <a:off x="1905570" y="180113"/>
        <a:ext cx="1667737" cy="557334"/>
      </dsp:txXfrm>
    </dsp:sp>
    <dsp:sp modelId="{1395CD90-C378-454F-B98B-302A1322E904}">
      <dsp:nvSpPr>
        <dsp:cNvPr id="0" name=""/>
        <dsp:cNvSpPr/>
      </dsp:nvSpPr>
      <dsp:spPr>
        <a:xfrm>
          <a:off x="1905570" y="737447"/>
          <a:ext cx="1667737" cy="5709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D72A620-C0EC-4188-9AB9-FDEBDB412CA4}">
      <dsp:nvSpPr>
        <dsp:cNvPr id="0" name=""/>
        <dsp:cNvSpPr/>
      </dsp:nvSpPr>
      <dsp:spPr>
        <a:xfrm>
          <a:off x="3806790" y="180113"/>
          <a:ext cx="1667737" cy="55733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a:lnSpc>
              <a:spcPct val="90000"/>
            </a:lnSpc>
            <a:spcBef>
              <a:spcPct val="0"/>
            </a:spcBef>
            <a:spcAft>
              <a:spcPct val="35000"/>
            </a:spcAft>
            <a:buNone/>
          </a:pPr>
          <a:r>
            <a:rPr lang="zh-TW" altLang="en-US" sz="1300" kern="1200" dirty="0"/>
            <a:t>一般性健康</a:t>
          </a:r>
          <a:endParaRPr lang="en-US" altLang="zh-TW" sz="1300" kern="1200" dirty="0"/>
        </a:p>
        <a:p>
          <a:pPr marL="0" lvl="0" indent="0" algn="ctr" defTabSz="577850">
            <a:lnSpc>
              <a:spcPct val="90000"/>
            </a:lnSpc>
            <a:spcBef>
              <a:spcPct val="0"/>
            </a:spcBef>
            <a:spcAft>
              <a:spcPct val="35000"/>
            </a:spcAft>
            <a:buNone/>
          </a:pPr>
          <a:r>
            <a:rPr lang="en-US" altLang="zh-TW" sz="1300" kern="1200" dirty="0"/>
            <a:t>(normal health)</a:t>
          </a:r>
          <a:endParaRPr lang="zh-TW" altLang="en-US" sz="1300" kern="1200" dirty="0"/>
        </a:p>
      </dsp:txBody>
      <dsp:txXfrm>
        <a:off x="3806790" y="180113"/>
        <a:ext cx="1667737" cy="557334"/>
      </dsp:txXfrm>
    </dsp:sp>
    <dsp:sp modelId="{E8D90A1B-5568-4719-9C0E-DC66E67DC2EA}">
      <dsp:nvSpPr>
        <dsp:cNvPr id="0" name=""/>
        <dsp:cNvSpPr/>
      </dsp:nvSpPr>
      <dsp:spPr>
        <a:xfrm>
          <a:off x="3804606" y="751670"/>
          <a:ext cx="1667737" cy="5709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3BB3AEE-916A-48F7-9D78-712B23D3B3AF}">
      <dsp:nvSpPr>
        <dsp:cNvPr id="0" name=""/>
        <dsp:cNvSpPr/>
      </dsp:nvSpPr>
      <dsp:spPr>
        <a:xfrm>
          <a:off x="5708011" y="180113"/>
          <a:ext cx="1667737" cy="55733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a:lnSpc>
              <a:spcPct val="90000"/>
            </a:lnSpc>
            <a:spcBef>
              <a:spcPct val="0"/>
            </a:spcBef>
            <a:spcAft>
              <a:spcPct val="35000"/>
            </a:spcAft>
            <a:buNone/>
          </a:pPr>
          <a:r>
            <a:rPr lang="zh-TW" altLang="en-US" sz="1300" kern="1200" dirty="0"/>
            <a:t>不適</a:t>
          </a:r>
          <a:endParaRPr lang="en-US" altLang="zh-TW" sz="1300" kern="1200" dirty="0"/>
        </a:p>
        <a:p>
          <a:pPr marL="0" lvl="0" indent="0" algn="ctr" defTabSz="577850">
            <a:lnSpc>
              <a:spcPct val="90000"/>
            </a:lnSpc>
            <a:spcBef>
              <a:spcPct val="0"/>
            </a:spcBef>
            <a:spcAft>
              <a:spcPct val="35000"/>
            </a:spcAft>
            <a:buNone/>
          </a:pPr>
          <a:r>
            <a:rPr lang="en-US" altLang="zh-TW" sz="1300" kern="1200" dirty="0"/>
            <a:t>(illness)</a:t>
          </a:r>
          <a:endParaRPr lang="zh-TW" altLang="en-US" sz="1300" kern="1200" dirty="0"/>
        </a:p>
      </dsp:txBody>
      <dsp:txXfrm>
        <a:off x="5708011" y="180113"/>
        <a:ext cx="1667737" cy="557334"/>
      </dsp:txXfrm>
    </dsp:sp>
    <dsp:sp modelId="{9ACB7F69-8318-4FE7-ACAE-434962E7050C}">
      <dsp:nvSpPr>
        <dsp:cNvPr id="0" name=""/>
        <dsp:cNvSpPr/>
      </dsp:nvSpPr>
      <dsp:spPr>
        <a:xfrm>
          <a:off x="5708011" y="737447"/>
          <a:ext cx="1667737" cy="5709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8420E2D-5EE1-4EE9-A163-C7B51EB501D0}">
      <dsp:nvSpPr>
        <dsp:cNvPr id="0" name=""/>
        <dsp:cNvSpPr/>
      </dsp:nvSpPr>
      <dsp:spPr>
        <a:xfrm>
          <a:off x="7609231" y="180113"/>
          <a:ext cx="1667737" cy="55733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a:lnSpc>
              <a:spcPct val="90000"/>
            </a:lnSpc>
            <a:spcBef>
              <a:spcPct val="0"/>
            </a:spcBef>
            <a:spcAft>
              <a:spcPct val="35000"/>
            </a:spcAft>
            <a:buNone/>
          </a:pPr>
          <a:r>
            <a:rPr lang="zh-TW" altLang="en-US" sz="1300" kern="1200" dirty="0"/>
            <a:t>死亡</a:t>
          </a:r>
          <a:endParaRPr lang="en-US" altLang="zh-TW" sz="1300" kern="1200" dirty="0"/>
        </a:p>
        <a:p>
          <a:pPr marL="0" lvl="0" indent="0" algn="ctr" defTabSz="577850">
            <a:lnSpc>
              <a:spcPct val="90000"/>
            </a:lnSpc>
            <a:spcBef>
              <a:spcPct val="0"/>
            </a:spcBef>
            <a:spcAft>
              <a:spcPct val="35000"/>
            </a:spcAft>
            <a:buNone/>
          </a:pPr>
          <a:r>
            <a:rPr lang="en-US" altLang="zh-TW" sz="1300" kern="1200" dirty="0"/>
            <a:t>(pre-mature death)</a:t>
          </a:r>
          <a:endParaRPr lang="zh-TW" altLang="en-US" sz="1300" kern="1200" dirty="0"/>
        </a:p>
      </dsp:txBody>
      <dsp:txXfrm>
        <a:off x="7609231" y="180113"/>
        <a:ext cx="1667737" cy="557334"/>
      </dsp:txXfrm>
    </dsp:sp>
    <dsp:sp modelId="{4DBE08BD-1B4E-4690-BB43-3D8E03609256}">
      <dsp:nvSpPr>
        <dsp:cNvPr id="0" name=""/>
        <dsp:cNvSpPr/>
      </dsp:nvSpPr>
      <dsp:spPr>
        <a:xfrm>
          <a:off x="7609231" y="737447"/>
          <a:ext cx="1667737" cy="5709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841267-D115-4DC0-9F2E-740E1FC0C8B2}">
      <dsp:nvSpPr>
        <dsp:cNvPr id="0" name=""/>
        <dsp:cNvSpPr/>
      </dsp:nvSpPr>
      <dsp:spPr>
        <a:xfrm>
          <a:off x="1042403" y="1819"/>
          <a:ext cx="1567029" cy="783514"/>
        </a:xfrm>
        <a:prstGeom prst="roundRect">
          <a:avLst>
            <a:gd name="adj" fmla="val 10000"/>
          </a:avLst>
        </a:prstGeom>
        <a:solidFill>
          <a:srgbClr val="BBE0E3">
            <a:hueOff val="0"/>
            <a:satOff val="0"/>
            <a:lumOff val="0"/>
            <a:alphaOff val="0"/>
          </a:srgbClr>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34290" rIns="51435" bIns="34290" numCol="1" spcCol="1270" anchor="ctr" anchorCtr="0">
          <a:noAutofit/>
        </a:bodyPr>
        <a:lstStyle/>
        <a:p>
          <a:pPr marL="0" lvl="0" indent="0" algn="ctr" defTabSz="1200150">
            <a:lnSpc>
              <a:spcPct val="90000"/>
            </a:lnSpc>
            <a:spcBef>
              <a:spcPct val="0"/>
            </a:spcBef>
            <a:spcAft>
              <a:spcPct val="35000"/>
            </a:spcAft>
            <a:buNone/>
          </a:pPr>
          <a:r>
            <a:rPr lang="zh-TW" altLang="en-US" sz="2700" kern="1200" dirty="0">
              <a:solidFill>
                <a:srgbClr val="FFFFFF"/>
              </a:solidFill>
              <a:latin typeface="標楷體" pitchFamily="65" charset="-120"/>
              <a:ea typeface="標楷體" pitchFamily="65" charset="-120"/>
              <a:cs typeface="+mn-cs"/>
            </a:rPr>
            <a:t>職業健康</a:t>
          </a:r>
        </a:p>
      </dsp:txBody>
      <dsp:txXfrm>
        <a:off x="1065351" y="24767"/>
        <a:ext cx="1521133" cy="737618"/>
      </dsp:txXfrm>
    </dsp:sp>
    <dsp:sp modelId="{3D76447D-A584-48B1-8572-9D724D93F7A1}">
      <dsp:nvSpPr>
        <dsp:cNvPr id="0" name=""/>
        <dsp:cNvSpPr/>
      </dsp:nvSpPr>
      <dsp:spPr>
        <a:xfrm>
          <a:off x="1199106" y="785333"/>
          <a:ext cx="156702" cy="587636"/>
        </a:xfrm>
        <a:custGeom>
          <a:avLst/>
          <a:gdLst/>
          <a:ahLst/>
          <a:cxnLst/>
          <a:rect l="0" t="0" r="0" b="0"/>
          <a:pathLst>
            <a:path>
              <a:moveTo>
                <a:pt x="0" y="0"/>
              </a:moveTo>
              <a:lnTo>
                <a:pt x="0" y="641057"/>
              </a:lnTo>
              <a:lnTo>
                <a:pt x="170948" y="641057"/>
              </a:lnTo>
            </a:path>
          </a:pathLst>
        </a:custGeom>
        <a:noFill/>
        <a:ln w="25400" cap="flat" cmpd="sng" algn="ctr">
          <a:solidFill>
            <a:srgbClr val="BBE0E3">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94423F82-AD04-41FA-A0C4-1824A5DA56DA}">
      <dsp:nvSpPr>
        <dsp:cNvPr id="0" name=""/>
        <dsp:cNvSpPr/>
      </dsp:nvSpPr>
      <dsp:spPr>
        <a:xfrm>
          <a:off x="1355809" y="981212"/>
          <a:ext cx="1253623" cy="783514"/>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zh-TW" altLang="en-US" sz="1100" kern="1200" dirty="0">
              <a:solidFill>
                <a:srgbClr val="000000">
                  <a:hueOff val="0"/>
                  <a:satOff val="0"/>
                  <a:lumOff val="0"/>
                  <a:alphaOff val="0"/>
                </a:srgbClr>
              </a:solidFill>
              <a:latin typeface="標楷體" pitchFamily="65" charset="-120"/>
              <a:ea typeface="標楷體" pitchFamily="65" charset="-120"/>
              <a:cs typeface="+mn-cs"/>
            </a:rPr>
            <a:t>身體工作環境</a:t>
          </a:r>
        </a:p>
      </dsp:txBody>
      <dsp:txXfrm>
        <a:off x="1378757" y="1004160"/>
        <a:ext cx="1207727" cy="737618"/>
      </dsp:txXfrm>
    </dsp:sp>
    <dsp:sp modelId="{549100E2-7499-4725-A302-0B0115351A67}">
      <dsp:nvSpPr>
        <dsp:cNvPr id="0" name=""/>
        <dsp:cNvSpPr/>
      </dsp:nvSpPr>
      <dsp:spPr>
        <a:xfrm>
          <a:off x="1199106" y="785333"/>
          <a:ext cx="156702" cy="1567029"/>
        </a:xfrm>
        <a:custGeom>
          <a:avLst/>
          <a:gdLst/>
          <a:ahLst/>
          <a:cxnLst/>
          <a:rect l="0" t="0" r="0" b="0"/>
          <a:pathLst>
            <a:path>
              <a:moveTo>
                <a:pt x="0" y="0"/>
              </a:moveTo>
              <a:lnTo>
                <a:pt x="0" y="1709486"/>
              </a:lnTo>
              <a:lnTo>
                <a:pt x="170948" y="1709486"/>
              </a:lnTo>
            </a:path>
          </a:pathLst>
        </a:custGeom>
        <a:noFill/>
        <a:ln w="25400" cap="flat" cmpd="sng" algn="ctr">
          <a:solidFill>
            <a:srgbClr val="BBE0E3">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DB1F4E21-7BBC-4D3A-9A61-19E9685B340A}">
      <dsp:nvSpPr>
        <dsp:cNvPr id="0" name=""/>
        <dsp:cNvSpPr/>
      </dsp:nvSpPr>
      <dsp:spPr>
        <a:xfrm>
          <a:off x="1355809" y="1960605"/>
          <a:ext cx="1253623" cy="783514"/>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zh-TW" altLang="en-US" sz="1100" kern="1200" dirty="0">
              <a:solidFill>
                <a:srgbClr val="000000">
                  <a:hueOff val="0"/>
                  <a:satOff val="0"/>
                  <a:lumOff val="0"/>
                  <a:alphaOff val="0"/>
                </a:srgbClr>
              </a:solidFill>
              <a:latin typeface="標楷體" pitchFamily="65" charset="-120"/>
              <a:ea typeface="標楷體" pitchFamily="65" charset="-120"/>
              <a:cs typeface="+mn-cs"/>
            </a:rPr>
            <a:t>心理社會</a:t>
          </a:r>
        </a:p>
      </dsp:txBody>
      <dsp:txXfrm>
        <a:off x="1378757" y="1983553"/>
        <a:ext cx="1207727" cy="737618"/>
      </dsp:txXfrm>
    </dsp:sp>
    <dsp:sp modelId="{9D42A57F-9415-413B-980E-0C06ABB65E1E}">
      <dsp:nvSpPr>
        <dsp:cNvPr id="0" name=""/>
        <dsp:cNvSpPr/>
      </dsp:nvSpPr>
      <dsp:spPr>
        <a:xfrm>
          <a:off x="1199106" y="785333"/>
          <a:ext cx="156702" cy="2546422"/>
        </a:xfrm>
        <a:custGeom>
          <a:avLst/>
          <a:gdLst/>
          <a:ahLst/>
          <a:cxnLst/>
          <a:rect l="0" t="0" r="0" b="0"/>
          <a:pathLst>
            <a:path>
              <a:moveTo>
                <a:pt x="0" y="0"/>
              </a:moveTo>
              <a:lnTo>
                <a:pt x="0" y="2777916"/>
              </a:lnTo>
              <a:lnTo>
                <a:pt x="170948" y="2777916"/>
              </a:lnTo>
            </a:path>
          </a:pathLst>
        </a:custGeom>
        <a:noFill/>
        <a:ln w="25400" cap="flat" cmpd="sng" algn="ctr">
          <a:solidFill>
            <a:srgbClr val="BBE0E3">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958D6E5C-27E6-4142-BB50-BA32EA3F156D}">
      <dsp:nvSpPr>
        <dsp:cNvPr id="0" name=""/>
        <dsp:cNvSpPr/>
      </dsp:nvSpPr>
      <dsp:spPr>
        <a:xfrm>
          <a:off x="1355809" y="2939999"/>
          <a:ext cx="1253623" cy="783514"/>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zh-TW" altLang="en-US" sz="1100" kern="1200" dirty="0">
              <a:solidFill>
                <a:srgbClr val="000000">
                  <a:hueOff val="0"/>
                  <a:satOff val="0"/>
                  <a:lumOff val="0"/>
                  <a:alphaOff val="0"/>
                </a:srgbClr>
              </a:solidFill>
              <a:latin typeface="標楷體" pitchFamily="65" charset="-120"/>
              <a:ea typeface="標楷體" pitchFamily="65" charset="-120"/>
              <a:cs typeface="+mn-cs"/>
            </a:rPr>
            <a:t>個人健康實踐</a:t>
          </a:r>
        </a:p>
      </dsp:txBody>
      <dsp:txXfrm>
        <a:off x="1378757" y="2962947"/>
        <a:ext cx="1207727" cy="737618"/>
      </dsp:txXfrm>
    </dsp:sp>
    <dsp:sp modelId="{BE0DCF86-74C0-4A71-862F-BBF3B7AF52B8}">
      <dsp:nvSpPr>
        <dsp:cNvPr id="0" name=""/>
        <dsp:cNvSpPr/>
      </dsp:nvSpPr>
      <dsp:spPr>
        <a:xfrm>
          <a:off x="3001190" y="1819"/>
          <a:ext cx="1567029" cy="783514"/>
        </a:xfrm>
        <a:prstGeom prst="roundRect">
          <a:avLst>
            <a:gd name="adj" fmla="val 10000"/>
          </a:avLst>
        </a:prstGeom>
        <a:solidFill>
          <a:srgbClr val="BBE0E3">
            <a:hueOff val="0"/>
            <a:satOff val="0"/>
            <a:lumOff val="0"/>
            <a:alphaOff val="0"/>
          </a:srgbClr>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34290" rIns="51435" bIns="34290" numCol="1" spcCol="1270" anchor="ctr" anchorCtr="0">
          <a:noAutofit/>
        </a:bodyPr>
        <a:lstStyle/>
        <a:p>
          <a:pPr marL="0" lvl="0" indent="0" algn="ctr" defTabSz="1200150">
            <a:lnSpc>
              <a:spcPct val="90000"/>
            </a:lnSpc>
            <a:spcBef>
              <a:spcPct val="0"/>
            </a:spcBef>
            <a:spcAft>
              <a:spcPct val="35000"/>
            </a:spcAft>
            <a:buNone/>
          </a:pPr>
          <a:r>
            <a:rPr lang="zh-TW" altLang="en-US" sz="2700" kern="1200" dirty="0">
              <a:solidFill>
                <a:srgbClr val="FFFFFF"/>
              </a:solidFill>
              <a:latin typeface="標楷體" pitchFamily="65" charset="-120"/>
              <a:ea typeface="標楷體" pitchFamily="65" charset="-120"/>
              <a:cs typeface="+mn-cs"/>
            </a:rPr>
            <a:t>工作場所</a:t>
          </a:r>
        </a:p>
      </dsp:txBody>
      <dsp:txXfrm>
        <a:off x="3024138" y="24767"/>
        <a:ext cx="1521133" cy="737618"/>
      </dsp:txXfrm>
    </dsp:sp>
    <dsp:sp modelId="{6CAE513C-FFA7-412F-AD31-CC74808D33DB}">
      <dsp:nvSpPr>
        <dsp:cNvPr id="0" name=""/>
        <dsp:cNvSpPr/>
      </dsp:nvSpPr>
      <dsp:spPr>
        <a:xfrm>
          <a:off x="3157893" y="785333"/>
          <a:ext cx="156702" cy="587636"/>
        </a:xfrm>
        <a:custGeom>
          <a:avLst/>
          <a:gdLst/>
          <a:ahLst/>
          <a:cxnLst/>
          <a:rect l="0" t="0" r="0" b="0"/>
          <a:pathLst>
            <a:path>
              <a:moveTo>
                <a:pt x="0" y="0"/>
              </a:moveTo>
              <a:lnTo>
                <a:pt x="0" y="641057"/>
              </a:lnTo>
              <a:lnTo>
                <a:pt x="170948" y="641057"/>
              </a:lnTo>
            </a:path>
          </a:pathLst>
        </a:custGeom>
        <a:noFill/>
        <a:ln w="25400" cap="flat" cmpd="sng" algn="ctr">
          <a:solidFill>
            <a:srgbClr val="BBE0E3">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FA1A9A2C-EDAE-4445-87DE-9DFE1AA2958C}">
      <dsp:nvSpPr>
        <dsp:cNvPr id="0" name=""/>
        <dsp:cNvSpPr/>
      </dsp:nvSpPr>
      <dsp:spPr>
        <a:xfrm>
          <a:off x="3314596" y="981212"/>
          <a:ext cx="1253623" cy="783514"/>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zh-TW" altLang="en-US" sz="1100" kern="1200" dirty="0">
              <a:solidFill>
                <a:srgbClr val="000000">
                  <a:hueOff val="0"/>
                  <a:satOff val="0"/>
                  <a:lumOff val="0"/>
                  <a:alphaOff val="0"/>
                </a:srgbClr>
              </a:solidFill>
              <a:latin typeface="標楷體" pitchFamily="65" charset="-120"/>
              <a:ea typeface="標楷體" pitchFamily="65" charset="-120"/>
              <a:cs typeface="+mn-cs"/>
            </a:rPr>
            <a:t>預防職業傷害</a:t>
          </a:r>
        </a:p>
      </dsp:txBody>
      <dsp:txXfrm>
        <a:off x="3337544" y="1004160"/>
        <a:ext cx="1207727" cy="737618"/>
      </dsp:txXfrm>
    </dsp:sp>
    <dsp:sp modelId="{70E759B1-6F37-4A93-84D3-200860DFF886}">
      <dsp:nvSpPr>
        <dsp:cNvPr id="0" name=""/>
        <dsp:cNvSpPr/>
      </dsp:nvSpPr>
      <dsp:spPr>
        <a:xfrm>
          <a:off x="3157893" y="785333"/>
          <a:ext cx="156702" cy="1567029"/>
        </a:xfrm>
        <a:custGeom>
          <a:avLst/>
          <a:gdLst/>
          <a:ahLst/>
          <a:cxnLst/>
          <a:rect l="0" t="0" r="0" b="0"/>
          <a:pathLst>
            <a:path>
              <a:moveTo>
                <a:pt x="0" y="0"/>
              </a:moveTo>
              <a:lnTo>
                <a:pt x="0" y="1709486"/>
              </a:lnTo>
              <a:lnTo>
                <a:pt x="170948" y="1709486"/>
              </a:lnTo>
            </a:path>
          </a:pathLst>
        </a:custGeom>
        <a:noFill/>
        <a:ln w="25400" cap="flat" cmpd="sng" algn="ctr">
          <a:solidFill>
            <a:srgbClr val="BBE0E3">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20493A38-0252-4BC6-B8DC-C568728FA444}">
      <dsp:nvSpPr>
        <dsp:cNvPr id="0" name=""/>
        <dsp:cNvSpPr/>
      </dsp:nvSpPr>
      <dsp:spPr>
        <a:xfrm>
          <a:off x="3314596" y="1960605"/>
          <a:ext cx="1253623" cy="783514"/>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zh-TW" altLang="en-US" sz="1100" kern="1200" dirty="0">
              <a:solidFill>
                <a:srgbClr val="000000">
                  <a:hueOff val="0"/>
                  <a:satOff val="0"/>
                  <a:lumOff val="0"/>
                  <a:alphaOff val="0"/>
                </a:srgbClr>
              </a:solidFill>
              <a:latin typeface="標楷體" pitchFamily="65" charset="-120"/>
              <a:ea typeface="標楷體" pitchFamily="65" charset="-120"/>
              <a:cs typeface="+mn-cs"/>
            </a:rPr>
            <a:t>評估和改善人們的整體健康</a:t>
          </a:r>
          <a:r>
            <a:rPr lang="en-US" altLang="zh-TW" sz="1100" kern="1200" dirty="0">
              <a:solidFill>
                <a:srgbClr val="000000">
                  <a:hueOff val="0"/>
                  <a:satOff val="0"/>
                  <a:lumOff val="0"/>
                  <a:alphaOff val="0"/>
                </a:srgbClr>
              </a:solidFill>
              <a:latin typeface="標楷體" pitchFamily="65" charset="-120"/>
              <a:ea typeface="標楷體" pitchFamily="65" charset="-120"/>
              <a:cs typeface="+mn-cs"/>
            </a:rPr>
            <a:t>(</a:t>
          </a:r>
          <a:r>
            <a:rPr lang="zh-TW" altLang="zh-TW" sz="1100" kern="1200" dirty="0">
              <a:solidFill>
                <a:srgbClr val="000000">
                  <a:hueOff val="0"/>
                  <a:satOff val="0"/>
                  <a:lumOff val="0"/>
                  <a:alphaOff val="0"/>
                </a:srgbClr>
              </a:solidFill>
              <a:latin typeface="標楷體" pitchFamily="65" charset="-120"/>
              <a:ea typeface="標楷體" pitchFamily="65" charset="-120"/>
              <a:cs typeface="+mn-cs"/>
            </a:rPr>
            <a:t>被用作健康促進和預防性健康活動的場所</a:t>
          </a:r>
          <a:r>
            <a:rPr lang="en-US" altLang="zh-TW" sz="1100" kern="1200" dirty="0">
              <a:solidFill>
                <a:srgbClr val="000000">
                  <a:hueOff val="0"/>
                  <a:satOff val="0"/>
                  <a:lumOff val="0"/>
                  <a:alphaOff val="0"/>
                </a:srgbClr>
              </a:solidFill>
              <a:latin typeface="標楷體" pitchFamily="65" charset="-120"/>
              <a:ea typeface="標楷體" pitchFamily="65" charset="-120"/>
              <a:cs typeface="+mn-cs"/>
            </a:rPr>
            <a:t>)</a:t>
          </a:r>
          <a:endParaRPr lang="zh-TW" altLang="en-US" sz="1100" kern="1200" dirty="0">
            <a:solidFill>
              <a:srgbClr val="000000">
                <a:hueOff val="0"/>
                <a:satOff val="0"/>
                <a:lumOff val="0"/>
                <a:alphaOff val="0"/>
              </a:srgbClr>
            </a:solidFill>
            <a:latin typeface="標楷體" pitchFamily="65" charset="-120"/>
            <a:ea typeface="標楷體" pitchFamily="65" charset="-120"/>
            <a:cs typeface="+mn-cs"/>
          </a:endParaRPr>
        </a:p>
      </dsp:txBody>
      <dsp:txXfrm>
        <a:off x="3337544" y="1983553"/>
        <a:ext cx="1207727" cy="737618"/>
      </dsp:txXfrm>
    </dsp:sp>
    <dsp:sp modelId="{9CE58357-7D30-411D-97E0-BBDAC8C914F4}">
      <dsp:nvSpPr>
        <dsp:cNvPr id="0" name=""/>
        <dsp:cNvSpPr/>
      </dsp:nvSpPr>
      <dsp:spPr>
        <a:xfrm>
          <a:off x="3157893" y="785333"/>
          <a:ext cx="156702" cy="2546422"/>
        </a:xfrm>
        <a:custGeom>
          <a:avLst/>
          <a:gdLst/>
          <a:ahLst/>
          <a:cxnLst/>
          <a:rect l="0" t="0" r="0" b="0"/>
          <a:pathLst>
            <a:path>
              <a:moveTo>
                <a:pt x="0" y="0"/>
              </a:moveTo>
              <a:lnTo>
                <a:pt x="0" y="2546422"/>
              </a:lnTo>
              <a:lnTo>
                <a:pt x="156702" y="254642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6BD2CFF-2FD9-499C-A089-CC904435E7BC}">
      <dsp:nvSpPr>
        <dsp:cNvPr id="0" name=""/>
        <dsp:cNvSpPr/>
      </dsp:nvSpPr>
      <dsp:spPr>
        <a:xfrm>
          <a:off x="3314596" y="2939999"/>
          <a:ext cx="1253623" cy="783514"/>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zh-TW" altLang="en-US" sz="1100" kern="1200" dirty="0">
              <a:solidFill>
                <a:srgbClr val="000000">
                  <a:hueOff val="0"/>
                  <a:satOff val="0"/>
                  <a:lumOff val="0"/>
                  <a:alphaOff val="0"/>
                </a:srgbClr>
              </a:solidFill>
              <a:latin typeface="標楷體" pitchFamily="65" charset="-120"/>
              <a:ea typeface="標楷體" pitchFamily="65" charset="-120"/>
              <a:cs typeface="+mn-cs"/>
            </a:rPr>
            <a:t>支持和容納老年工人以及患有慢性病或殘疾的工作場所</a:t>
          </a:r>
        </a:p>
      </dsp:txBody>
      <dsp:txXfrm>
        <a:off x="3337544" y="2962947"/>
        <a:ext cx="1207727" cy="737618"/>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4843463" cy="360363"/>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6330950" y="0"/>
            <a:ext cx="4841875" cy="360363"/>
          </a:xfrm>
          <a:prstGeom prst="rect">
            <a:avLst/>
          </a:prstGeom>
        </p:spPr>
        <p:txBody>
          <a:bodyPr vert="horz" lIns="91440" tIns="45720" rIns="91440" bIns="45720" rtlCol="0"/>
          <a:lstStyle>
            <a:lvl1pPr algn="r">
              <a:defRPr sz="1200"/>
            </a:lvl1pPr>
          </a:lstStyle>
          <a:p>
            <a:fld id="{78183583-C6DC-44B1-B74D-64D6DAEE703B}" type="datetimeFigureOut">
              <a:rPr lang="zh-TW" altLang="en-US" smtClean="0"/>
              <a:t>2024/10/24</a:t>
            </a:fld>
            <a:endParaRPr lang="zh-TW" altLang="en-US"/>
          </a:p>
        </p:txBody>
      </p:sp>
      <p:sp>
        <p:nvSpPr>
          <p:cNvPr id="4" name="投影片影像版面配置區 3"/>
          <p:cNvSpPr>
            <a:spLocks noGrp="1" noRot="1" noChangeAspect="1"/>
          </p:cNvSpPr>
          <p:nvPr>
            <p:ph type="sldImg" idx="2"/>
          </p:nvPr>
        </p:nvSpPr>
        <p:spPr>
          <a:xfrm>
            <a:off x="3702050" y="900113"/>
            <a:ext cx="3771900" cy="2430462"/>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1117600" y="3465513"/>
            <a:ext cx="8940800" cy="2835275"/>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6840538"/>
            <a:ext cx="4843463" cy="36036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6330950" y="6840538"/>
            <a:ext cx="4841875" cy="360362"/>
          </a:xfrm>
          <a:prstGeom prst="rect">
            <a:avLst/>
          </a:prstGeom>
        </p:spPr>
        <p:txBody>
          <a:bodyPr vert="horz" lIns="91440" tIns="45720" rIns="91440" bIns="45720" rtlCol="0" anchor="b"/>
          <a:lstStyle>
            <a:lvl1pPr algn="r">
              <a:defRPr sz="1200"/>
            </a:lvl1pPr>
          </a:lstStyle>
          <a:p>
            <a:fld id="{CF977B57-E3A8-45A8-B8F2-71CE90D0C58A}" type="slidenum">
              <a:rPr lang="zh-TW" altLang="en-US" smtClean="0"/>
              <a:t>‹#›</a:t>
            </a:fld>
            <a:endParaRPr lang="zh-TW" altLang="en-US"/>
          </a:p>
        </p:txBody>
      </p:sp>
    </p:spTree>
    <p:extLst>
      <p:ext uri="{BB962C8B-B14F-4D97-AF65-F5344CB8AC3E}">
        <p14:creationId xmlns:p14="http://schemas.microsoft.com/office/powerpoint/2010/main" val="3913206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2704D85-99F2-4E0A-B582-E288807E7CF4}" type="slidenum">
              <a:rPr kumimoji="1" lang="en-US" altLang="zh-TW" sz="1200" b="0" i="0" u="none" strike="noStrike" kern="1200" cap="none" spc="0" normalizeH="0" baseline="0" noProof="0" smtClean="0">
                <a:ln>
                  <a:noFill/>
                </a:ln>
                <a:solidFill>
                  <a:srgbClr val="000000"/>
                </a:solidFill>
                <a:effectLst/>
                <a:uLnTx/>
                <a:uFillTx/>
                <a:latin typeface="Arial" pitchFamily="34" charset="0"/>
                <a:ea typeface="新細明體" pitchFamily="18"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1" lang="en-US" altLang="zh-TW" sz="1200" b="0" i="0" u="none" strike="noStrike" kern="1200" cap="none" spc="0" normalizeH="0" baseline="0" noProof="0">
              <a:ln>
                <a:noFill/>
              </a:ln>
              <a:solidFill>
                <a:srgbClr val="000000"/>
              </a:solidFill>
              <a:effectLst/>
              <a:uLnTx/>
              <a:uFillTx/>
              <a:latin typeface="Arial" pitchFamily="34" charset="0"/>
              <a:ea typeface="新細明體" pitchFamily="18" charset="-120"/>
              <a:cs typeface="+mn-cs"/>
            </a:endParaRPr>
          </a:p>
        </p:txBody>
      </p:sp>
      <p:sp>
        <p:nvSpPr>
          <p:cNvPr id="150531" name="Rectangle 2"/>
          <p:cNvSpPr>
            <a:spLocks noGrp="1" noRot="1" noChangeAspect="1" noChangeArrowheads="1" noTextEdit="1"/>
          </p:cNvSpPr>
          <p:nvPr>
            <p:ph type="sldImg"/>
          </p:nvPr>
        </p:nvSpPr>
        <p:spPr>
          <a:xfrm>
            <a:off x="512763" y="746125"/>
            <a:ext cx="5781675" cy="3725863"/>
          </a:xfrm>
          <a:ln/>
        </p:spPr>
      </p:sp>
      <p:sp>
        <p:nvSpPr>
          <p:cNvPr id="150532" name="Rectangle 3"/>
          <p:cNvSpPr>
            <a:spLocks noGrp="1" noChangeArrowheads="1"/>
          </p:cNvSpPr>
          <p:nvPr>
            <p:ph type="body" idx="1"/>
          </p:nvPr>
        </p:nvSpPr>
        <p:spPr>
          <a:noFill/>
          <a:ln/>
        </p:spPr>
        <p:txBody>
          <a:bodyPr/>
          <a:lstStyle/>
          <a:p>
            <a:endParaRPr lang="fr-FR" altLang="zh-TW">
              <a:latin typeface="Times New Roman" pitchFamily="18" charset="0"/>
            </a:endParaRPr>
          </a:p>
        </p:txBody>
      </p:sp>
    </p:spTree>
    <p:extLst>
      <p:ext uri="{BB962C8B-B14F-4D97-AF65-F5344CB8AC3E}">
        <p14:creationId xmlns:p14="http://schemas.microsoft.com/office/powerpoint/2010/main" val="2827100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p:spPr>
        <p:txBody>
          <a:bodyPr/>
          <a:lstStyle/>
          <a:p>
            <a:pPr marL="0" marR="0" lvl="0" indent="0" algn="r" defTabSz="922338" rtl="0" eaLnBrk="1" fontAlgn="base" latinLnBrk="0" hangingPunct="1">
              <a:lnSpc>
                <a:spcPct val="100000"/>
              </a:lnSpc>
              <a:spcBef>
                <a:spcPct val="0"/>
              </a:spcBef>
              <a:spcAft>
                <a:spcPct val="0"/>
              </a:spcAft>
              <a:buClrTx/>
              <a:buSzTx/>
              <a:buFontTx/>
              <a:buNone/>
              <a:tabLst/>
              <a:defRPr/>
            </a:pPr>
            <a:fld id="{3C3B3179-13E0-44FD-8043-C3DD7B17711D}" type="slidenum">
              <a:rPr kumimoji="1" lang="en-GB" altLang="zh-TW" sz="1200" b="0" i="0" u="none" strike="noStrike" kern="1200" cap="none" spc="0" normalizeH="0" baseline="0" noProof="0" smtClean="0">
                <a:ln>
                  <a:noFill/>
                </a:ln>
                <a:solidFill>
                  <a:srgbClr val="000000"/>
                </a:solidFill>
                <a:effectLst/>
                <a:uLnTx/>
                <a:uFillTx/>
                <a:latin typeface="Arial" pitchFamily="34" charset="0"/>
                <a:ea typeface="新細明體" pitchFamily="18" charset="-120"/>
                <a:cs typeface="+mn-cs"/>
              </a:rPr>
              <a:pPr marL="0" marR="0" lvl="0" indent="0" algn="r" defTabSz="922338" rtl="0" eaLnBrk="1" fontAlgn="base" latinLnBrk="0" hangingPunct="1">
                <a:lnSpc>
                  <a:spcPct val="100000"/>
                </a:lnSpc>
                <a:spcBef>
                  <a:spcPct val="0"/>
                </a:spcBef>
                <a:spcAft>
                  <a:spcPct val="0"/>
                </a:spcAft>
                <a:buClrTx/>
                <a:buSzTx/>
                <a:buFontTx/>
                <a:buNone/>
                <a:tabLst/>
                <a:defRPr/>
              </a:pPr>
              <a:t>12</a:t>
            </a:fld>
            <a:endParaRPr kumimoji="1" lang="en-GB" altLang="zh-TW" sz="1200" b="0" i="0" u="none" strike="noStrike" kern="1200" cap="none" spc="0" normalizeH="0" baseline="0" noProof="0">
              <a:ln>
                <a:noFill/>
              </a:ln>
              <a:solidFill>
                <a:srgbClr val="000000"/>
              </a:solidFill>
              <a:effectLst/>
              <a:uLnTx/>
              <a:uFillTx/>
              <a:latin typeface="Arial" pitchFamily="34" charset="0"/>
              <a:ea typeface="新細明體" pitchFamily="18" charset="-120"/>
              <a:cs typeface="+mn-cs"/>
            </a:endParaRPr>
          </a:p>
        </p:txBody>
      </p:sp>
      <p:sp>
        <p:nvSpPr>
          <p:cNvPr id="153603" name="Rectangle 2"/>
          <p:cNvSpPr>
            <a:spLocks noGrp="1" noRot="1" noChangeAspect="1" noChangeArrowheads="1" noTextEdit="1"/>
          </p:cNvSpPr>
          <p:nvPr>
            <p:ph type="sldImg"/>
          </p:nvPr>
        </p:nvSpPr>
        <p:spPr>
          <a:xfrm>
            <a:off x="236538" y="809625"/>
            <a:ext cx="6280150" cy="4046538"/>
          </a:xfrm>
          <a:ln/>
        </p:spPr>
      </p:sp>
      <p:sp>
        <p:nvSpPr>
          <p:cNvPr id="153604" name="Rectangle 3"/>
          <p:cNvSpPr>
            <a:spLocks noGrp="1" noChangeArrowheads="1"/>
          </p:cNvSpPr>
          <p:nvPr>
            <p:ph type="body" idx="1"/>
          </p:nvPr>
        </p:nvSpPr>
        <p:spPr>
          <a:noFill/>
          <a:ln/>
        </p:spPr>
        <p:txBody>
          <a:bodyPr/>
          <a:lstStyle/>
          <a:p>
            <a:pPr eaLnBrk="1" hangingPunct="1"/>
            <a:endParaRPr lang="en-US" altLang="zh-TW" dirty="0">
              <a:latin typeface="Times New Roman" pitchFamily="18" charset="0"/>
            </a:endParaRPr>
          </a:p>
        </p:txBody>
      </p:sp>
    </p:spTree>
    <p:extLst>
      <p:ext uri="{BB962C8B-B14F-4D97-AF65-F5344CB8AC3E}">
        <p14:creationId xmlns:p14="http://schemas.microsoft.com/office/powerpoint/2010/main" val="1004209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10000"/>
              </a:lnSpc>
              <a:spcBef>
                <a:spcPts val="338"/>
              </a:spcBef>
              <a:buFont typeface="+mj-lt"/>
              <a:buNone/>
            </a:pP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3DD4C7-C698-4A80-B76C-A9FD8901965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icrosoft JhengHei UI"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panose="020F0502020204030204"/>
              <a:ea typeface="Microsoft JhengHei UI" panose="020B0604030504040204" pitchFamily="34" charset="-120"/>
              <a:cs typeface="+mn-cs"/>
            </a:endParaRPr>
          </a:p>
        </p:txBody>
      </p:sp>
    </p:spTree>
    <p:extLst>
      <p:ext uri="{BB962C8B-B14F-4D97-AF65-F5344CB8AC3E}">
        <p14:creationId xmlns:p14="http://schemas.microsoft.com/office/powerpoint/2010/main" val="1684395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10000"/>
              </a:lnSpc>
              <a:spcBef>
                <a:spcPts val="338"/>
              </a:spcBef>
              <a:buFont typeface="+mj-lt"/>
              <a:buNone/>
            </a:pP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3DD4C7-C698-4A80-B76C-A9FD8901965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icrosoft JhengHei UI"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Calibri" panose="020F0502020204030204"/>
              <a:ea typeface="Microsoft JhengHei UI" panose="020B0604030504040204" pitchFamily="34" charset="-120"/>
              <a:cs typeface="+mn-cs"/>
            </a:endParaRPr>
          </a:p>
        </p:txBody>
      </p:sp>
    </p:spTree>
    <p:extLst>
      <p:ext uri="{BB962C8B-B14F-4D97-AF65-F5344CB8AC3E}">
        <p14:creationId xmlns:p14="http://schemas.microsoft.com/office/powerpoint/2010/main" val="25003457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A2C91D67-E4DB-4F6E-AB7D-AA10B323FD29}" type="slidenum">
              <a:rPr lang="zh-TW" altLang="en-US" smtClean="0"/>
              <a:pPr>
                <a:defRPr/>
              </a:pPr>
              <a:t>16</a:t>
            </a:fld>
            <a:endParaRPr lang="zh-TW" altLang="en-US"/>
          </a:p>
        </p:txBody>
      </p:sp>
    </p:spTree>
    <p:extLst>
      <p:ext uri="{BB962C8B-B14F-4D97-AF65-F5344CB8AC3E}">
        <p14:creationId xmlns:p14="http://schemas.microsoft.com/office/powerpoint/2010/main" val="3771110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2C91D67-E4DB-4F6E-AB7D-AA10B323FD29}" type="slidenum">
              <a:rPr kumimoji="1" lang="zh-TW" alt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新細明體" panose="02020500000000000000" pitchFamily="18"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1" lang="zh-TW" altLang="en-US" sz="1200" b="0" i="0" u="none" strike="noStrike" kern="1200" cap="none" spc="0" normalizeH="0" baseline="0" noProof="0">
              <a:ln>
                <a:noFill/>
              </a:ln>
              <a:solidFill>
                <a:prstClr val="black"/>
              </a:solidFill>
              <a:effectLst/>
              <a:uLnTx/>
              <a:uFillTx/>
              <a:latin typeface="Times New Roman" panose="02020603050405020304" pitchFamily="18" charset="0"/>
              <a:ea typeface="新細明體" panose="02020500000000000000" pitchFamily="18" charset="-120"/>
              <a:cs typeface="+mn-cs"/>
            </a:endParaRPr>
          </a:p>
        </p:txBody>
      </p:sp>
    </p:spTree>
    <p:extLst>
      <p:ext uri="{BB962C8B-B14F-4D97-AF65-F5344CB8AC3E}">
        <p14:creationId xmlns:p14="http://schemas.microsoft.com/office/powerpoint/2010/main" val="3504668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78481"/>
            <a:ext cx="9499600" cy="2506980"/>
          </a:xfrm>
          <a:prstGeom prst="rect">
            <a:avLst/>
          </a:prstGeom>
        </p:spPr>
        <p:txBody>
          <a:bodyPr anchor="b"/>
          <a:lstStyle>
            <a:lvl1pPr algn="ctr">
              <a:defRPr sz="6300"/>
            </a:lvl1pPr>
          </a:lstStyle>
          <a:p>
            <a:r>
              <a:rPr lang="zh-TW" altLang="en-US"/>
              <a:t>按一下以編輯母片標題樣式</a:t>
            </a:r>
            <a:endParaRPr lang="en-US" dirty="0"/>
          </a:p>
        </p:txBody>
      </p:sp>
      <p:sp>
        <p:nvSpPr>
          <p:cNvPr id="3" name="Subtitle 2"/>
          <p:cNvSpPr>
            <a:spLocks noGrp="1"/>
          </p:cNvSpPr>
          <p:nvPr>
            <p:ph type="subTitle" idx="1"/>
          </p:nvPr>
        </p:nvSpPr>
        <p:spPr>
          <a:xfrm>
            <a:off x="1397000" y="3782140"/>
            <a:ext cx="8382000" cy="1738550"/>
          </a:xfrm>
          <a:prstGeom prst="rect">
            <a:avLst/>
          </a:prstGeo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zh-TW" altLang="en-US"/>
              <a:t>按一下以編輯母片子標題樣式</a:t>
            </a:r>
            <a:endParaRPr lang="en-US" dirty="0"/>
          </a:p>
        </p:txBody>
      </p:sp>
    </p:spTree>
    <p:extLst>
      <p:ext uri="{BB962C8B-B14F-4D97-AF65-F5344CB8AC3E}">
        <p14:creationId xmlns:p14="http://schemas.microsoft.com/office/powerpoint/2010/main" val="2694269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a:xfrm>
            <a:off x="768350" y="383383"/>
            <a:ext cx="9639300" cy="1391841"/>
          </a:xfrm>
          <a:prstGeom prst="rect">
            <a:avLst/>
          </a:prstGeom>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768350" y="1916906"/>
            <a:ext cx="9639300" cy="4568905"/>
          </a:xfrm>
          <a:prstGeom prst="rect">
            <a:avLst/>
          </a:prstGeo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10/24/2024</a:t>
            </a:fld>
            <a:endParaRPr lang="en-US"/>
          </a:p>
        </p:txBody>
      </p:sp>
      <p:sp>
        <p:nvSpPr>
          <p:cNvPr id="5" name="Footer Placeholder 4"/>
          <p:cNvSpPr>
            <a:spLocks noGrp="1"/>
          </p:cNvSpPr>
          <p:nvPr>
            <p:ph type="ftr" sz="quarter" idx="11"/>
          </p:nvPr>
        </p:nvSpPr>
        <p:spPr>
          <a:xfrm>
            <a:off x="3702050" y="6674169"/>
            <a:ext cx="3771900" cy="383381"/>
          </a:xfrm>
          <a:prstGeom prst="rect">
            <a:avLst/>
          </a:prstGeom>
        </p:spPr>
        <p:txBody>
          <a:bodyPr/>
          <a:lstStyle/>
          <a:p>
            <a:endParaRPr lang="zh-TW" altLang="en-US"/>
          </a:p>
        </p:txBody>
      </p:sp>
      <p:sp>
        <p:nvSpPr>
          <p:cNvPr id="6" name="Slide Number Placeholder 5"/>
          <p:cNvSpPr>
            <a:spLocks noGrp="1"/>
          </p:cNvSpPr>
          <p:nvPr>
            <p:ph type="sldNum" sz="quarter" idx="12"/>
          </p:nvPr>
        </p:nvSpPr>
        <p:spPr>
          <a:xfrm>
            <a:off x="7893050" y="6674169"/>
            <a:ext cx="2514600" cy="383381"/>
          </a:xfrm>
          <a:prstGeom prst="rect">
            <a:avLst/>
          </a:prstGeom>
        </p:spPr>
        <p:txBody>
          <a:bodyPr/>
          <a:lstStyle/>
          <a:p>
            <a:pPr marL="38100">
              <a:lnSpc>
                <a:spcPct val="100000"/>
              </a:lnSpc>
              <a:spcBef>
                <a:spcPts val="145"/>
              </a:spcBef>
            </a:pPr>
            <a:fld id="{81D60167-4931-47E6-BA6A-407CBD079E47}" type="slidenum">
              <a:rPr lang="en-US" altLang="zh-TW" spc="10" smtClean="0"/>
              <a:t>‹#›</a:t>
            </a:fld>
            <a:endParaRPr lang="en-US" altLang="zh-TW" spc="10" dirty="0"/>
          </a:p>
        </p:txBody>
      </p:sp>
    </p:spTree>
    <p:extLst>
      <p:ext uri="{BB962C8B-B14F-4D97-AF65-F5344CB8AC3E}">
        <p14:creationId xmlns:p14="http://schemas.microsoft.com/office/powerpoint/2010/main" val="3904250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97826" y="383381"/>
            <a:ext cx="2409825" cy="6102430"/>
          </a:xfrm>
          <a:prstGeom prst="rect">
            <a:avLst/>
          </a:prstGeo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768351" y="383381"/>
            <a:ext cx="7089775" cy="6102430"/>
          </a:xfrm>
          <a:prstGeom prst="rect">
            <a:avLst/>
          </a:prstGeo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10/24/2024</a:t>
            </a:fld>
            <a:endParaRPr lang="en-US"/>
          </a:p>
        </p:txBody>
      </p:sp>
      <p:sp>
        <p:nvSpPr>
          <p:cNvPr id="5" name="Footer Placeholder 4"/>
          <p:cNvSpPr>
            <a:spLocks noGrp="1"/>
          </p:cNvSpPr>
          <p:nvPr>
            <p:ph type="ftr" sz="quarter" idx="11"/>
          </p:nvPr>
        </p:nvSpPr>
        <p:spPr>
          <a:xfrm>
            <a:off x="3702050" y="6674169"/>
            <a:ext cx="3771900" cy="383381"/>
          </a:xfrm>
          <a:prstGeom prst="rect">
            <a:avLst/>
          </a:prstGeom>
        </p:spPr>
        <p:txBody>
          <a:bodyPr/>
          <a:lstStyle/>
          <a:p>
            <a:endParaRPr lang="zh-TW" altLang="en-US"/>
          </a:p>
        </p:txBody>
      </p:sp>
      <p:sp>
        <p:nvSpPr>
          <p:cNvPr id="6" name="Slide Number Placeholder 5"/>
          <p:cNvSpPr>
            <a:spLocks noGrp="1"/>
          </p:cNvSpPr>
          <p:nvPr>
            <p:ph type="sldNum" sz="quarter" idx="12"/>
          </p:nvPr>
        </p:nvSpPr>
        <p:spPr>
          <a:xfrm>
            <a:off x="7893050" y="6674169"/>
            <a:ext cx="2514600" cy="383381"/>
          </a:xfrm>
          <a:prstGeom prst="rect">
            <a:avLst/>
          </a:prstGeom>
        </p:spPr>
        <p:txBody>
          <a:bodyPr/>
          <a:lstStyle/>
          <a:p>
            <a:pPr marL="38100">
              <a:lnSpc>
                <a:spcPct val="100000"/>
              </a:lnSpc>
              <a:spcBef>
                <a:spcPts val="145"/>
              </a:spcBef>
            </a:pPr>
            <a:fld id="{81D60167-4931-47E6-BA6A-407CBD079E47}" type="slidenum">
              <a:rPr lang="en-US" altLang="zh-TW" spc="10" smtClean="0"/>
              <a:t>‹#›</a:t>
            </a:fld>
            <a:endParaRPr lang="en-US" altLang="zh-TW" spc="10" dirty="0"/>
          </a:p>
        </p:txBody>
      </p:sp>
    </p:spTree>
    <p:extLst>
      <p:ext uri="{BB962C8B-B14F-4D97-AF65-F5344CB8AC3E}">
        <p14:creationId xmlns:p14="http://schemas.microsoft.com/office/powerpoint/2010/main" val="3713477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自訂版面配置">
    <p:spTree>
      <p:nvGrpSpPr>
        <p:cNvPr id="1" name=""/>
        <p:cNvGrpSpPr/>
        <p:nvPr/>
      </p:nvGrpSpPr>
      <p:grpSpPr>
        <a:xfrm>
          <a:off x="0" y="0"/>
          <a:ext cx="0" cy="0"/>
          <a:chOff x="0" y="0"/>
          <a:chExt cx="0" cy="0"/>
        </a:xfrm>
      </p:grpSpPr>
      <p:sp>
        <p:nvSpPr>
          <p:cNvPr id="2" name="標題 1"/>
          <p:cNvSpPr>
            <a:spLocks noGrp="1"/>
          </p:cNvSpPr>
          <p:nvPr>
            <p:ph type="title"/>
          </p:nvPr>
        </p:nvSpPr>
        <p:spPr>
          <a:xfrm>
            <a:off x="558800" y="288370"/>
            <a:ext cx="10058400" cy="1200150"/>
          </a:xfrm>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lvl1pPr eaLnBrk="0" hangingPunct="0">
              <a:buFontTx/>
              <a:buNone/>
              <a:defRPr kumimoji="1">
                <a:ea typeface="新細明體" panose="02020500000000000000" pitchFamily="18" charset="-120"/>
              </a:defRPr>
            </a:lvl1pPr>
          </a:lstStyle>
          <a:p>
            <a:fld id="{1D8BD707-D9CF-40AE-B4C6-C98DA3205C09}" type="datetimeFigureOut">
              <a:rPr lang="en-US" smtClean="0"/>
              <a:t>10/24/2024</a:t>
            </a:fld>
            <a:endParaRPr lang="en-US"/>
          </a:p>
        </p:txBody>
      </p:sp>
      <p:sp>
        <p:nvSpPr>
          <p:cNvPr id="4" name="頁尾版面配置區 3"/>
          <p:cNvSpPr>
            <a:spLocks noGrp="1"/>
          </p:cNvSpPr>
          <p:nvPr>
            <p:ph type="ftr" sz="quarter" idx="11"/>
          </p:nvPr>
        </p:nvSpPr>
        <p:spPr/>
        <p:txBody>
          <a:bodyPr/>
          <a:lstStyle>
            <a:lvl1pPr eaLnBrk="0" hangingPunct="0">
              <a:buFontTx/>
              <a:buNone/>
              <a:defRPr kumimoji="1">
                <a:ea typeface="新細明體" panose="02020500000000000000" pitchFamily="18" charset="-120"/>
              </a:defRPr>
            </a:lvl1pPr>
          </a:lstStyle>
          <a:p>
            <a:endParaRPr lang="zh-TW" altLang="en-US"/>
          </a:p>
        </p:txBody>
      </p:sp>
      <p:sp>
        <p:nvSpPr>
          <p:cNvPr id="5" name="投影片編號版面配置區 4"/>
          <p:cNvSpPr>
            <a:spLocks noGrp="1"/>
          </p:cNvSpPr>
          <p:nvPr>
            <p:ph type="sldNum" sz="quarter" idx="12"/>
          </p:nvPr>
        </p:nvSpPr>
        <p:spPr/>
        <p:txBody>
          <a:bodyPr/>
          <a:lstStyle>
            <a:lvl1pPr algn="r" eaLnBrk="0" hangingPunct="0">
              <a:defRPr/>
            </a:lvl1pPr>
          </a:lstStyle>
          <a:p>
            <a:pPr marL="38100">
              <a:lnSpc>
                <a:spcPct val="100000"/>
              </a:lnSpc>
              <a:spcBef>
                <a:spcPts val="145"/>
              </a:spcBef>
            </a:pPr>
            <a:fld id="{81D60167-4931-47E6-BA6A-407CBD079E47}" type="slidenum">
              <a:rPr lang="en-US" altLang="zh-TW" spc="10" smtClean="0"/>
              <a:t>‹#›</a:t>
            </a:fld>
            <a:endParaRPr lang="en-US" altLang="zh-TW" spc="10" dirty="0"/>
          </a:p>
        </p:txBody>
      </p:sp>
    </p:spTree>
    <p:extLst>
      <p:ext uri="{BB962C8B-B14F-4D97-AF65-F5344CB8AC3E}">
        <p14:creationId xmlns:p14="http://schemas.microsoft.com/office/powerpoint/2010/main" val="28444669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5"/>
        <p:cNvGrpSpPr/>
        <p:nvPr/>
      </p:nvGrpSpPr>
      <p:grpSpPr>
        <a:xfrm>
          <a:off x="0" y="0"/>
          <a:ext cx="0" cy="0"/>
          <a:chOff x="0" y="0"/>
          <a:chExt cx="0" cy="0"/>
        </a:xfrm>
      </p:grpSpPr>
      <p:sp>
        <p:nvSpPr>
          <p:cNvPr id="26" name="Google Shape;26;p3"/>
          <p:cNvSpPr txBox="1">
            <a:spLocks noGrp="1"/>
          </p:cNvSpPr>
          <p:nvPr>
            <p:ph type="title"/>
          </p:nvPr>
        </p:nvSpPr>
        <p:spPr>
          <a:xfrm>
            <a:off x="550002" y="189000"/>
            <a:ext cx="9239845" cy="514080"/>
          </a:xfrm>
          <a:prstGeom prst="rect">
            <a:avLst/>
          </a:prstGeom>
          <a:noFill/>
          <a:ln>
            <a:noFill/>
          </a:ln>
        </p:spPr>
        <p:txBody>
          <a:bodyPr spcFirstLastPara="1" wrap="square" lIns="91425" tIns="45700" rIns="91425" bIns="45700" anchor="ctr" anchorCtr="0"/>
          <a:lstStyle>
            <a:lvl1pPr lvl="0" algn="l">
              <a:spcBef>
                <a:spcPts val="0"/>
              </a:spcBef>
              <a:spcAft>
                <a:spcPts val="0"/>
              </a:spcAft>
              <a:buClr>
                <a:schemeClr val="dk2"/>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3"/>
          <p:cNvSpPr txBox="1">
            <a:spLocks noGrp="1"/>
          </p:cNvSpPr>
          <p:nvPr>
            <p:ph type="body" idx="1"/>
          </p:nvPr>
        </p:nvSpPr>
        <p:spPr>
          <a:xfrm>
            <a:off x="550000" y="1171800"/>
            <a:ext cx="9240000" cy="5103000"/>
          </a:xfrm>
          <a:prstGeom prst="rect">
            <a:avLst/>
          </a:prstGeom>
          <a:noFill/>
          <a:ln>
            <a:noFill/>
          </a:ln>
        </p:spPr>
        <p:txBody>
          <a:bodyPr spcFirstLastPara="1" wrap="square" lIns="91425" tIns="45700" rIns="91425" bIns="45700" anchor="t" anchorCtr="0"/>
          <a:lstStyle>
            <a:lvl1pPr marL="419105" lvl="0" indent="-314328" algn="l">
              <a:spcBef>
                <a:spcPts val="550"/>
              </a:spcBef>
              <a:spcAft>
                <a:spcPts val="0"/>
              </a:spcAft>
              <a:buSzPts val="1800"/>
              <a:buChar char="▪"/>
              <a:defRPr/>
            </a:lvl1pPr>
            <a:lvl2pPr marL="838209" lvl="1" indent="-314328" algn="l">
              <a:spcBef>
                <a:spcPts val="0"/>
              </a:spcBef>
              <a:spcAft>
                <a:spcPts val="0"/>
              </a:spcAft>
              <a:buClr>
                <a:schemeClr val="dk1"/>
              </a:buClr>
              <a:buSzPts val="1800"/>
              <a:buChar char="•"/>
              <a:defRPr/>
            </a:lvl2pPr>
            <a:lvl3pPr marL="1257315" lvl="2" indent="-314328" algn="l">
              <a:spcBef>
                <a:spcPts val="0"/>
              </a:spcBef>
              <a:spcAft>
                <a:spcPts val="0"/>
              </a:spcAft>
              <a:buClr>
                <a:schemeClr val="dk1"/>
              </a:buClr>
              <a:buSzPts val="1800"/>
              <a:buChar char="−"/>
              <a:defRPr/>
            </a:lvl3pPr>
            <a:lvl4pPr marL="1676419" lvl="3" indent="-314328" algn="l">
              <a:spcBef>
                <a:spcPts val="0"/>
              </a:spcBef>
              <a:spcAft>
                <a:spcPts val="0"/>
              </a:spcAft>
              <a:buClr>
                <a:schemeClr val="dk1"/>
              </a:buClr>
              <a:buSzPts val="1800"/>
              <a:buChar char="•"/>
              <a:defRPr/>
            </a:lvl4pPr>
            <a:lvl5pPr marL="2095524" lvl="4" indent="-296867" algn="l">
              <a:spcBef>
                <a:spcPts val="0"/>
              </a:spcBef>
              <a:spcAft>
                <a:spcPts val="0"/>
              </a:spcAft>
              <a:buClr>
                <a:schemeClr val="dk1"/>
              </a:buClr>
              <a:buSzPts val="1500"/>
              <a:buChar char="−"/>
              <a:defRPr/>
            </a:lvl5pPr>
            <a:lvl6pPr marL="2514628" lvl="5" indent="-280101" algn="l">
              <a:spcBef>
                <a:spcPts val="0"/>
              </a:spcBef>
              <a:spcAft>
                <a:spcPts val="0"/>
              </a:spcAft>
              <a:buClr>
                <a:schemeClr val="dk2"/>
              </a:buClr>
              <a:buSzPts val="1212"/>
              <a:buFont typeface="Courier New"/>
              <a:buChar char="o"/>
              <a:defRPr sz="1100"/>
            </a:lvl6pPr>
            <a:lvl7pPr marL="2933733" lvl="6" indent="-279403" algn="l">
              <a:spcBef>
                <a:spcPts val="0"/>
              </a:spcBef>
              <a:spcAft>
                <a:spcPts val="0"/>
              </a:spcAft>
              <a:buClr>
                <a:schemeClr val="dk2"/>
              </a:buClr>
              <a:buSzPts val="1200"/>
              <a:buFont typeface="Courier New"/>
              <a:buChar char="o"/>
              <a:defRPr sz="1100"/>
            </a:lvl7pPr>
            <a:lvl8pPr marL="3352839" lvl="7" indent="-279403" algn="l">
              <a:spcBef>
                <a:spcPts val="220"/>
              </a:spcBef>
              <a:spcAft>
                <a:spcPts val="0"/>
              </a:spcAft>
              <a:buClr>
                <a:schemeClr val="dk2"/>
              </a:buClr>
              <a:buSzPts val="1200"/>
              <a:buFont typeface="Courier New"/>
              <a:buChar char="o"/>
              <a:defRPr sz="1100"/>
            </a:lvl8pPr>
            <a:lvl9pPr marL="3771943" lvl="8" indent="-279403" algn="l">
              <a:spcBef>
                <a:spcPts val="220"/>
              </a:spcBef>
              <a:spcAft>
                <a:spcPts val="0"/>
              </a:spcAft>
              <a:buClr>
                <a:schemeClr val="dk2"/>
              </a:buClr>
              <a:buSzPts val="1200"/>
              <a:buFont typeface="Courier New"/>
              <a:buChar char="o"/>
              <a:defRPr sz="1100"/>
            </a:lvl9pPr>
          </a:lstStyle>
          <a:p>
            <a:endParaRPr/>
          </a:p>
        </p:txBody>
      </p:sp>
    </p:spTree>
    <p:extLst>
      <p:ext uri="{BB962C8B-B14F-4D97-AF65-F5344CB8AC3E}">
        <p14:creationId xmlns:p14="http://schemas.microsoft.com/office/powerpoint/2010/main" val="624065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a:xfrm>
            <a:off x="768350" y="383383"/>
            <a:ext cx="9639300" cy="1391841"/>
          </a:xfrm>
          <a:prstGeom prst="rect">
            <a:avLst/>
          </a:prstGeom>
        </p:spPr>
        <p:txBody>
          <a:bodyPr/>
          <a:lstStyle/>
          <a:p>
            <a:r>
              <a:rPr lang="zh-TW" altLang="en-US"/>
              <a:t>按一下以編輯母片標題樣式</a:t>
            </a:r>
            <a:endParaRPr lang="en-US" dirty="0"/>
          </a:p>
        </p:txBody>
      </p:sp>
      <p:sp>
        <p:nvSpPr>
          <p:cNvPr id="3" name="Content Placeholder 2"/>
          <p:cNvSpPr>
            <a:spLocks noGrp="1"/>
          </p:cNvSpPr>
          <p:nvPr>
            <p:ph idx="1"/>
          </p:nvPr>
        </p:nvSpPr>
        <p:spPr>
          <a:xfrm>
            <a:off x="768350" y="1916906"/>
            <a:ext cx="9639300" cy="4568905"/>
          </a:xfrm>
          <a:prstGeom prst="rect">
            <a:avLst/>
          </a:prstGeo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10/24/2024</a:t>
            </a:fld>
            <a:endParaRPr lang="en-US"/>
          </a:p>
        </p:txBody>
      </p:sp>
      <p:sp>
        <p:nvSpPr>
          <p:cNvPr id="5" name="Footer Placeholder 4"/>
          <p:cNvSpPr>
            <a:spLocks noGrp="1"/>
          </p:cNvSpPr>
          <p:nvPr>
            <p:ph type="ftr" sz="quarter" idx="11"/>
          </p:nvPr>
        </p:nvSpPr>
        <p:spPr>
          <a:xfrm>
            <a:off x="3702050" y="6674169"/>
            <a:ext cx="3771900" cy="383381"/>
          </a:xfrm>
          <a:prstGeom prst="rect">
            <a:avLst/>
          </a:prstGeom>
        </p:spPr>
        <p:txBody>
          <a:bodyPr/>
          <a:lstStyle/>
          <a:p>
            <a:endParaRPr lang="zh-TW" altLang="en-US"/>
          </a:p>
        </p:txBody>
      </p:sp>
      <p:sp>
        <p:nvSpPr>
          <p:cNvPr id="6" name="Slide Number Placeholder 5"/>
          <p:cNvSpPr>
            <a:spLocks noGrp="1"/>
          </p:cNvSpPr>
          <p:nvPr>
            <p:ph type="sldNum" sz="quarter" idx="12"/>
          </p:nvPr>
        </p:nvSpPr>
        <p:spPr>
          <a:xfrm>
            <a:off x="7893050" y="6000048"/>
            <a:ext cx="2514600" cy="383381"/>
          </a:xfrm>
          <a:prstGeom prst="rect">
            <a:avLst/>
          </a:prstGeom>
        </p:spPr>
        <p:txBody>
          <a:bodyPr/>
          <a:lstStyle>
            <a:lvl1pPr algn="r">
              <a:defRPr/>
            </a:lvl1pPr>
          </a:lstStyle>
          <a:p>
            <a:pPr marL="38100">
              <a:lnSpc>
                <a:spcPct val="100000"/>
              </a:lnSpc>
              <a:spcBef>
                <a:spcPts val="145"/>
              </a:spcBef>
            </a:pPr>
            <a:fld id="{81D60167-4931-47E6-BA6A-407CBD079E47}" type="slidenum">
              <a:rPr lang="en-US" altLang="zh-TW" spc="10" smtClean="0"/>
              <a:t>‹#›</a:t>
            </a:fld>
            <a:endParaRPr lang="en-US" altLang="zh-TW" spc="10" dirty="0"/>
          </a:p>
        </p:txBody>
      </p:sp>
    </p:spTree>
    <p:extLst>
      <p:ext uri="{BB962C8B-B14F-4D97-AF65-F5344CB8AC3E}">
        <p14:creationId xmlns:p14="http://schemas.microsoft.com/office/powerpoint/2010/main" val="2418284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762530" y="1795226"/>
            <a:ext cx="9639300" cy="2995374"/>
          </a:xfrm>
          <a:prstGeom prst="rect">
            <a:avLst/>
          </a:prstGeom>
        </p:spPr>
        <p:txBody>
          <a:bodyPr anchor="b"/>
          <a:lstStyle>
            <a:lvl1pPr>
              <a:defRPr sz="6300"/>
            </a:lvl1pPr>
          </a:lstStyle>
          <a:p>
            <a:r>
              <a:rPr lang="zh-TW" altLang="en-US"/>
              <a:t>按一下以編輯母片標題樣式</a:t>
            </a:r>
            <a:endParaRPr lang="en-US" dirty="0"/>
          </a:p>
        </p:txBody>
      </p:sp>
      <p:sp>
        <p:nvSpPr>
          <p:cNvPr id="3" name="Text Placeholder 2"/>
          <p:cNvSpPr>
            <a:spLocks noGrp="1"/>
          </p:cNvSpPr>
          <p:nvPr>
            <p:ph type="body" idx="1"/>
          </p:nvPr>
        </p:nvSpPr>
        <p:spPr>
          <a:xfrm>
            <a:off x="762530" y="4818938"/>
            <a:ext cx="9639300" cy="1575196"/>
          </a:xfrm>
          <a:prstGeom prst="rect">
            <a:avLst/>
          </a:prstGeo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1D8BD707-D9CF-40AE-B4C6-C98DA3205C09}" type="datetimeFigureOut">
              <a:rPr lang="en-US" smtClean="0"/>
              <a:t>10/24/2024</a:t>
            </a:fld>
            <a:endParaRPr lang="en-US"/>
          </a:p>
        </p:txBody>
      </p:sp>
      <p:sp>
        <p:nvSpPr>
          <p:cNvPr id="5" name="Footer Placeholder 4"/>
          <p:cNvSpPr>
            <a:spLocks noGrp="1"/>
          </p:cNvSpPr>
          <p:nvPr>
            <p:ph type="ftr" sz="quarter" idx="11"/>
          </p:nvPr>
        </p:nvSpPr>
        <p:spPr>
          <a:xfrm>
            <a:off x="3702050" y="6674169"/>
            <a:ext cx="3771900" cy="383381"/>
          </a:xfrm>
          <a:prstGeom prst="rect">
            <a:avLst/>
          </a:prstGeom>
        </p:spPr>
        <p:txBody>
          <a:bodyPr/>
          <a:lstStyle/>
          <a:p>
            <a:endParaRPr lang="zh-TW" altLang="en-US"/>
          </a:p>
        </p:txBody>
      </p:sp>
      <p:sp>
        <p:nvSpPr>
          <p:cNvPr id="6" name="Slide Number Placeholder 5"/>
          <p:cNvSpPr>
            <a:spLocks noGrp="1"/>
          </p:cNvSpPr>
          <p:nvPr>
            <p:ph type="sldNum" sz="quarter" idx="12"/>
          </p:nvPr>
        </p:nvSpPr>
        <p:spPr>
          <a:xfrm>
            <a:off x="7893050" y="6674169"/>
            <a:ext cx="2514600" cy="383381"/>
          </a:xfrm>
          <a:prstGeom prst="rect">
            <a:avLst/>
          </a:prstGeom>
        </p:spPr>
        <p:txBody>
          <a:bodyPr/>
          <a:lstStyle/>
          <a:p>
            <a:pPr marL="38100">
              <a:lnSpc>
                <a:spcPct val="100000"/>
              </a:lnSpc>
              <a:spcBef>
                <a:spcPts val="145"/>
              </a:spcBef>
            </a:pPr>
            <a:fld id="{81D60167-4931-47E6-BA6A-407CBD079E47}" type="slidenum">
              <a:rPr lang="en-US" altLang="zh-TW" spc="10" smtClean="0"/>
              <a:t>‹#›</a:t>
            </a:fld>
            <a:endParaRPr lang="en-US" altLang="zh-TW" spc="10" dirty="0"/>
          </a:p>
        </p:txBody>
      </p:sp>
    </p:spTree>
    <p:extLst>
      <p:ext uri="{BB962C8B-B14F-4D97-AF65-F5344CB8AC3E}">
        <p14:creationId xmlns:p14="http://schemas.microsoft.com/office/powerpoint/2010/main" val="2415785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768350" y="383383"/>
            <a:ext cx="9639300" cy="1391841"/>
          </a:xfrm>
          <a:prstGeom prst="rect">
            <a:avLst/>
          </a:prstGeo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768350" y="1916906"/>
            <a:ext cx="4749800" cy="4568905"/>
          </a:xfrm>
          <a:prstGeom prst="rect">
            <a:avLst/>
          </a:prstGeo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5657850" y="1916906"/>
            <a:ext cx="4749800" cy="4568905"/>
          </a:xfrm>
          <a:prstGeom prst="rect">
            <a:avLst/>
          </a:prstGeo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10/24/2024</a:t>
            </a:fld>
            <a:endParaRPr lang="en-US"/>
          </a:p>
        </p:txBody>
      </p:sp>
      <p:sp>
        <p:nvSpPr>
          <p:cNvPr id="6" name="Footer Placeholder 5"/>
          <p:cNvSpPr>
            <a:spLocks noGrp="1"/>
          </p:cNvSpPr>
          <p:nvPr>
            <p:ph type="ftr" sz="quarter" idx="11"/>
          </p:nvPr>
        </p:nvSpPr>
        <p:spPr>
          <a:xfrm>
            <a:off x="3702050" y="6674169"/>
            <a:ext cx="3771900" cy="383381"/>
          </a:xfrm>
          <a:prstGeom prst="rect">
            <a:avLst/>
          </a:prstGeom>
        </p:spPr>
        <p:txBody>
          <a:bodyPr/>
          <a:lstStyle/>
          <a:p>
            <a:endParaRPr lang="zh-TW" altLang="en-US"/>
          </a:p>
        </p:txBody>
      </p:sp>
      <p:sp>
        <p:nvSpPr>
          <p:cNvPr id="7" name="Slide Number Placeholder 6"/>
          <p:cNvSpPr>
            <a:spLocks noGrp="1"/>
          </p:cNvSpPr>
          <p:nvPr>
            <p:ph type="sldNum" sz="quarter" idx="12"/>
          </p:nvPr>
        </p:nvSpPr>
        <p:spPr>
          <a:xfrm>
            <a:off x="7893050" y="6674169"/>
            <a:ext cx="2514600" cy="383381"/>
          </a:xfrm>
          <a:prstGeom prst="rect">
            <a:avLst/>
          </a:prstGeom>
        </p:spPr>
        <p:txBody>
          <a:bodyPr/>
          <a:lstStyle/>
          <a:p>
            <a:pPr marL="38100">
              <a:lnSpc>
                <a:spcPct val="100000"/>
              </a:lnSpc>
              <a:spcBef>
                <a:spcPts val="145"/>
              </a:spcBef>
            </a:pPr>
            <a:fld id="{81D60167-4931-47E6-BA6A-407CBD079E47}" type="slidenum">
              <a:rPr lang="en-US" altLang="zh-TW" spc="10" smtClean="0"/>
              <a:t>‹#›</a:t>
            </a:fld>
            <a:endParaRPr lang="en-US" altLang="zh-TW" spc="10" dirty="0"/>
          </a:p>
        </p:txBody>
      </p:sp>
    </p:spTree>
    <p:extLst>
      <p:ext uri="{BB962C8B-B14F-4D97-AF65-F5344CB8AC3E}">
        <p14:creationId xmlns:p14="http://schemas.microsoft.com/office/powerpoint/2010/main" val="4095558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769806" y="383383"/>
            <a:ext cx="9639300" cy="1391841"/>
          </a:xfrm>
          <a:prstGeom prst="rect">
            <a:avLst/>
          </a:prstGeo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769807" y="1765221"/>
            <a:ext cx="4727971" cy="865108"/>
          </a:xfrm>
          <a:prstGeom prst="rect">
            <a:avLst/>
          </a:prstGeo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zh-TW" altLang="en-US"/>
              <a:t>按一下以編輯母片文字樣式</a:t>
            </a:r>
          </a:p>
        </p:txBody>
      </p:sp>
      <p:sp>
        <p:nvSpPr>
          <p:cNvPr id="4" name="Content Placeholder 3"/>
          <p:cNvSpPr>
            <a:spLocks noGrp="1"/>
          </p:cNvSpPr>
          <p:nvPr>
            <p:ph sz="half" idx="2"/>
          </p:nvPr>
        </p:nvSpPr>
        <p:spPr>
          <a:xfrm>
            <a:off x="769807" y="2630329"/>
            <a:ext cx="4727971" cy="3868817"/>
          </a:xfrm>
          <a:prstGeom prst="rect">
            <a:avLst/>
          </a:prstGeo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5657850" y="1765221"/>
            <a:ext cx="4751256" cy="865108"/>
          </a:xfrm>
          <a:prstGeom prst="rect">
            <a:avLst/>
          </a:prstGeo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zh-TW" altLang="en-US"/>
              <a:t>按一下以編輯母片文字樣式</a:t>
            </a:r>
          </a:p>
        </p:txBody>
      </p:sp>
      <p:sp>
        <p:nvSpPr>
          <p:cNvPr id="6" name="Content Placeholder 5"/>
          <p:cNvSpPr>
            <a:spLocks noGrp="1"/>
          </p:cNvSpPr>
          <p:nvPr>
            <p:ph sz="quarter" idx="4"/>
          </p:nvPr>
        </p:nvSpPr>
        <p:spPr>
          <a:xfrm>
            <a:off x="5657850" y="2630329"/>
            <a:ext cx="4751256" cy="3868817"/>
          </a:xfrm>
          <a:prstGeom prst="rect">
            <a:avLst/>
          </a:prstGeo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10/24/2024</a:t>
            </a:fld>
            <a:endParaRPr lang="en-US"/>
          </a:p>
        </p:txBody>
      </p:sp>
      <p:sp>
        <p:nvSpPr>
          <p:cNvPr id="8" name="Footer Placeholder 7"/>
          <p:cNvSpPr>
            <a:spLocks noGrp="1"/>
          </p:cNvSpPr>
          <p:nvPr>
            <p:ph type="ftr" sz="quarter" idx="11"/>
          </p:nvPr>
        </p:nvSpPr>
        <p:spPr>
          <a:xfrm>
            <a:off x="3702050" y="6674169"/>
            <a:ext cx="3771900" cy="383381"/>
          </a:xfrm>
          <a:prstGeom prst="rect">
            <a:avLst/>
          </a:prstGeom>
        </p:spPr>
        <p:txBody>
          <a:bodyPr/>
          <a:lstStyle/>
          <a:p>
            <a:endParaRPr lang="zh-TW" altLang="en-US"/>
          </a:p>
        </p:txBody>
      </p:sp>
      <p:sp>
        <p:nvSpPr>
          <p:cNvPr id="9" name="Slide Number Placeholder 8"/>
          <p:cNvSpPr>
            <a:spLocks noGrp="1"/>
          </p:cNvSpPr>
          <p:nvPr>
            <p:ph type="sldNum" sz="quarter" idx="12"/>
          </p:nvPr>
        </p:nvSpPr>
        <p:spPr>
          <a:xfrm>
            <a:off x="7893050" y="6674169"/>
            <a:ext cx="2514600" cy="383381"/>
          </a:xfrm>
          <a:prstGeom prst="rect">
            <a:avLst/>
          </a:prstGeom>
        </p:spPr>
        <p:txBody>
          <a:bodyPr/>
          <a:lstStyle/>
          <a:p>
            <a:pPr marL="38100">
              <a:lnSpc>
                <a:spcPct val="100000"/>
              </a:lnSpc>
              <a:spcBef>
                <a:spcPts val="145"/>
              </a:spcBef>
            </a:pPr>
            <a:fld id="{81D60167-4931-47E6-BA6A-407CBD079E47}" type="slidenum">
              <a:rPr lang="en-US" altLang="zh-TW" spc="10" smtClean="0"/>
              <a:t>‹#›</a:t>
            </a:fld>
            <a:endParaRPr lang="en-US" altLang="zh-TW" spc="10" dirty="0"/>
          </a:p>
        </p:txBody>
      </p:sp>
    </p:spTree>
    <p:extLst>
      <p:ext uri="{BB962C8B-B14F-4D97-AF65-F5344CB8AC3E}">
        <p14:creationId xmlns:p14="http://schemas.microsoft.com/office/powerpoint/2010/main" val="1319516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768350" y="383383"/>
            <a:ext cx="9639300" cy="1391841"/>
          </a:xfrm>
          <a:prstGeom prst="rect">
            <a:avLst/>
          </a:prstGeom>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t>10/24/2024</a:t>
            </a:fld>
            <a:endParaRPr lang="en-US"/>
          </a:p>
        </p:txBody>
      </p:sp>
      <p:sp>
        <p:nvSpPr>
          <p:cNvPr id="4" name="Footer Placeholder 3"/>
          <p:cNvSpPr>
            <a:spLocks noGrp="1"/>
          </p:cNvSpPr>
          <p:nvPr>
            <p:ph type="ftr" sz="quarter" idx="11"/>
          </p:nvPr>
        </p:nvSpPr>
        <p:spPr>
          <a:xfrm>
            <a:off x="3702050" y="6674169"/>
            <a:ext cx="3771900" cy="383381"/>
          </a:xfrm>
          <a:prstGeom prst="rect">
            <a:avLst/>
          </a:prstGeom>
        </p:spPr>
        <p:txBody>
          <a:bodyPr/>
          <a:lstStyle/>
          <a:p>
            <a:endParaRPr lang="zh-TW" altLang="en-US"/>
          </a:p>
        </p:txBody>
      </p:sp>
      <p:sp>
        <p:nvSpPr>
          <p:cNvPr id="5" name="Slide Number Placeholder 4"/>
          <p:cNvSpPr>
            <a:spLocks noGrp="1"/>
          </p:cNvSpPr>
          <p:nvPr>
            <p:ph type="sldNum" sz="quarter" idx="12"/>
          </p:nvPr>
        </p:nvSpPr>
        <p:spPr>
          <a:xfrm>
            <a:off x="7893050" y="6674169"/>
            <a:ext cx="2514600" cy="383381"/>
          </a:xfrm>
          <a:prstGeom prst="rect">
            <a:avLst/>
          </a:prstGeom>
        </p:spPr>
        <p:txBody>
          <a:bodyPr/>
          <a:lstStyle/>
          <a:p>
            <a:pPr marL="38100">
              <a:lnSpc>
                <a:spcPct val="100000"/>
              </a:lnSpc>
              <a:spcBef>
                <a:spcPts val="145"/>
              </a:spcBef>
            </a:pPr>
            <a:fld id="{81D60167-4931-47E6-BA6A-407CBD079E47}" type="slidenum">
              <a:rPr lang="en-US" altLang="zh-TW" spc="10" smtClean="0"/>
              <a:t>‹#›</a:t>
            </a:fld>
            <a:endParaRPr lang="en-US" altLang="zh-TW" spc="10" dirty="0"/>
          </a:p>
        </p:txBody>
      </p:sp>
    </p:spTree>
    <p:extLst>
      <p:ext uri="{BB962C8B-B14F-4D97-AF65-F5344CB8AC3E}">
        <p14:creationId xmlns:p14="http://schemas.microsoft.com/office/powerpoint/2010/main" val="3580372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4868F4C3-F725-4127-A4F4-F0F746B2D720}"/>
              </a:ext>
            </a:extLst>
          </p:cNvPr>
          <p:cNvSpPr>
            <a:spLocks noChangeArrowheads="1"/>
          </p:cNvSpPr>
          <p:nvPr/>
        </p:nvSpPr>
        <p:spPr bwMode="auto">
          <a:xfrm>
            <a:off x="0" y="0"/>
            <a:ext cx="11176000" cy="7200900"/>
          </a:xfrm>
          <a:prstGeom prst="rect">
            <a:avLst/>
          </a:prstGeom>
          <a:gradFill flip="none" rotWithShape="1">
            <a:gsLst>
              <a:gs pos="0">
                <a:schemeClr val="bg1"/>
              </a:gs>
              <a:gs pos="100000">
                <a:srgbClr val="FFCC99"/>
              </a:gs>
            </a:gsLst>
            <a:lin ang="18900000" scaled="1"/>
            <a:tileRect/>
          </a:gradFill>
          <a:ln w="9525">
            <a:solidFill>
              <a:schemeClr val="tx1"/>
            </a:solidFill>
            <a:miter lim="800000"/>
            <a:headEnd/>
            <a:tailEnd/>
          </a:ln>
        </p:spPr>
        <p:txBody>
          <a:bodyPr wrap="none" anchor="ctr"/>
          <a:lstStyle>
            <a:lvl1pPr algn="l" eaLnBrk="0" hangingPunct="0">
              <a:defRPr kumimoji="1" sz="2000">
                <a:solidFill>
                  <a:schemeClr val="tx1"/>
                </a:solidFill>
                <a:latin typeface="Arial" panose="020B0604020202020204" pitchFamily="34" charset="0"/>
                <a:ea typeface="華康中特圓體" panose="020F0809000000000000" pitchFamily="49" charset="-120"/>
              </a:defRPr>
            </a:lvl1pPr>
            <a:lvl2pPr marL="742950" indent="-285750" algn="l" eaLnBrk="0" hangingPunct="0">
              <a:defRPr kumimoji="1" sz="2000">
                <a:solidFill>
                  <a:schemeClr val="tx1"/>
                </a:solidFill>
                <a:latin typeface="Arial" panose="020B0604020202020204" pitchFamily="34" charset="0"/>
                <a:ea typeface="華康中特圓體" panose="020F0809000000000000" pitchFamily="49" charset="-120"/>
              </a:defRPr>
            </a:lvl2pPr>
            <a:lvl3pPr marL="1143000" indent="-228600" algn="l" eaLnBrk="0" hangingPunct="0">
              <a:defRPr kumimoji="1" sz="2000">
                <a:solidFill>
                  <a:schemeClr val="tx1"/>
                </a:solidFill>
                <a:latin typeface="Arial" panose="020B0604020202020204" pitchFamily="34" charset="0"/>
                <a:ea typeface="華康中特圓體" panose="020F0809000000000000" pitchFamily="49" charset="-120"/>
              </a:defRPr>
            </a:lvl3pPr>
            <a:lvl4pPr marL="1600200" indent="-228600" algn="l" eaLnBrk="0" hangingPunct="0">
              <a:defRPr kumimoji="1" sz="2000">
                <a:solidFill>
                  <a:schemeClr val="tx1"/>
                </a:solidFill>
                <a:latin typeface="Arial" panose="020B0604020202020204" pitchFamily="34" charset="0"/>
                <a:ea typeface="華康中特圓體" panose="020F0809000000000000" pitchFamily="49" charset="-120"/>
              </a:defRPr>
            </a:lvl4pPr>
            <a:lvl5pPr marL="2057400" indent="-228600" algn="l" eaLnBrk="0" hangingPunct="0">
              <a:defRPr kumimoji="1" sz="2000">
                <a:solidFill>
                  <a:schemeClr val="tx1"/>
                </a:solidFill>
                <a:latin typeface="Arial" panose="020B0604020202020204" pitchFamily="34" charset="0"/>
                <a:ea typeface="華康中特圓體" panose="020F0809000000000000" pitchFamily="49" charset="-120"/>
              </a:defRPr>
            </a:lvl5pPr>
            <a:lvl6pPr marL="2514600" indent="-228600" eaLnBrk="0" fontAlgn="base" hangingPunct="0">
              <a:spcBef>
                <a:spcPct val="0"/>
              </a:spcBef>
              <a:spcAft>
                <a:spcPct val="0"/>
              </a:spcAft>
              <a:defRPr kumimoji="1" sz="2000">
                <a:solidFill>
                  <a:schemeClr val="tx1"/>
                </a:solidFill>
                <a:latin typeface="Arial" panose="020B0604020202020204" pitchFamily="34" charset="0"/>
                <a:ea typeface="華康中特圓體" panose="020F0809000000000000" pitchFamily="49" charset="-120"/>
              </a:defRPr>
            </a:lvl6pPr>
            <a:lvl7pPr marL="2971800" indent="-228600" eaLnBrk="0" fontAlgn="base" hangingPunct="0">
              <a:spcBef>
                <a:spcPct val="0"/>
              </a:spcBef>
              <a:spcAft>
                <a:spcPct val="0"/>
              </a:spcAft>
              <a:defRPr kumimoji="1" sz="2000">
                <a:solidFill>
                  <a:schemeClr val="tx1"/>
                </a:solidFill>
                <a:latin typeface="Arial" panose="020B0604020202020204" pitchFamily="34" charset="0"/>
                <a:ea typeface="華康中特圓體" panose="020F0809000000000000" pitchFamily="49" charset="-120"/>
              </a:defRPr>
            </a:lvl7pPr>
            <a:lvl8pPr marL="3429000" indent="-228600" eaLnBrk="0" fontAlgn="base" hangingPunct="0">
              <a:spcBef>
                <a:spcPct val="0"/>
              </a:spcBef>
              <a:spcAft>
                <a:spcPct val="0"/>
              </a:spcAft>
              <a:defRPr kumimoji="1" sz="2000">
                <a:solidFill>
                  <a:schemeClr val="tx1"/>
                </a:solidFill>
                <a:latin typeface="Arial" panose="020B0604020202020204" pitchFamily="34" charset="0"/>
                <a:ea typeface="華康中特圓體" panose="020F0809000000000000" pitchFamily="49" charset="-120"/>
              </a:defRPr>
            </a:lvl8pPr>
            <a:lvl9pPr marL="3886200" indent="-228600" eaLnBrk="0" fontAlgn="base" hangingPunct="0">
              <a:spcBef>
                <a:spcPct val="0"/>
              </a:spcBef>
              <a:spcAft>
                <a:spcPct val="0"/>
              </a:spcAft>
              <a:defRPr kumimoji="1" sz="2000">
                <a:solidFill>
                  <a:schemeClr val="tx1"/>
                </a:solidFill>
                <a:latin typeface="Arial" panose="020B0604020202020204" pitchFamily="34" charset="0"/>
                <a:ea typeface="華康中特圓體" panose="020F0809000000000000" pitchFamily="49" charset="-120"/>
              </a:defRPr>
            </a:lvl9pPr>
          </a:lstStyle>
          <a:p>
            <a:pPr eaLnBrk="1" fontAlgn="base" hangingPunct="1">
              <a:spcBef>
                <a:spcPct val="0"/>
              </a:spcBef>
              <a:spcAft>
                <a:spcPct val="0"/>
              </a:spcAft>
            </a:pPr>
            <a:endParaRPr lang="zh-TW" altLang="en-US" sz="2100">
              <a:solidFill>
                <a:srgbClr val="000000"/>
              </a:solidFill>
            </a:endParaRPr>
          </a:p>
        </p:txBody>
      </p:sp>
      <p:sp>
        <p:nvSpPr>
          <p:cNvPr id="7" name="Freeform 27">
            <a:extLst>
              <a:ext uri="{FF2B5EF4-FFF2-40B4-BE49-F238E27FC236}">
                <a16:creationId xmlns:a16="http://schemas.microsoft.com/office/drawing/2014/main" id="{BED68EFF-865B-4B8B-B12C-0D56B07CCCDE}"/>
              </a:ext>
            </a:extLst>
          </p:cNvPr>
          <p:cNvSpPr>
            <a:spLocks/>
          </p:cNvSpPr>
          <p:nvPr/>
        </p:nvSpPr>
        <p:spPr bwMode="auto">
          <a:xfrm>
            <a:off x="0" y="2600325"/>
            <a:ext cx="11176000" cy="4600575"/>
          </a:xfrm>
          <a:custGeom>
            <a:avLst/>
            <a:gdLst>
              <a:gd name="T0" fmla="*/ 0 w 5820"/>
              <a:gd name="T1" fmla="*/ 2147483647 h 2760"/>
              <a:gd name="T2" fmla="*/ 0 w 5820"/>
              <a:gd name="T3" fmla="*/ 2147483647 h 2760"/>
              <a:gd name="T4" fmla="*/ 2147483647 w 5820"/>
              <a:gd name="T5" fmla="*/ 2147483647 h 2760"/>
              <a:gd name="T6" fmla="*/ 2147483647 w 5820"/>
              <a:gd name="T7" fmla="*/ 0 h 2760"/>
              <a:gd name="T8" fmla="*/ 2147483647 w 5820"/>
              <a:gd name="T9" fmla="*/ 2147483647 h 2760"/>
              <a:gd name="T10" fmla="*/ 0 w 5820"/>
              <a:gd name="T11" fmla="*/ 2147483647 h 2760"/>
              <a:gd name="T12" fmla="*/ 0 60000 65536"/>
              <a:gd name="T13" fmla="*/ 0 60000 65536"/>
              <a:gd name="T14" fmla="*/ 0 60000 65536"/>
              <a:gd name="T15" fmla="*/ 0 60000 65536"/>
              <a:gd name="T16" fmla="*/ 0 60000 65536"/>
              <a:gd name="T17" fmla="*/ 0 60000 65536"/>
              <a:gd name="T18" fmla="*/ 0 w 5820"/>
              <a:gd name="T19" fmla="*/ 0 h 2760"/>
              <a:gd name="T20" fmla="*/ 5820 w 5820"/>
              <a:gd name="T21" fmla="*/ 2760 h 2760"/>
            </a:gdLst>
            <a:ahLst/>
            <a:cxnLst>
              <a:cxn ang="T12">
                <a:pos x="T0" y="T1"/>
              </a:cxn>
              <a:cxn ang="T13">
                <a:pos x="T2" y="T3"/>
              </a:cxn>
              <a:cxn ang="T14">
                <a:pos x="T4" y="T5"/>
              </a:cxn>
              <a:cxn ang="T15">
                <a:pos x="T6" y="T7"/>
              </a:cxn>
              <a:cxn ang="T16">
                <a:pos x="T8" y="T9"/>
              </a:cxn>
              <a:cxn ang="T17">
                <a:pos x="T10" y="T11"/>
              </a:cxn>
            </a:cxnLst>
            <a:rect l="T18" t="T19" r="T20" b="T21"/>
            <a:pathLst>
              <a:path w="5820" h="2760">
                <a:moveTo>
                  <a:pt x="0" y="1344"/>
                </a:moveTo>
                <a:lnTo>
                  <a:pt x="0" y="2760"/>
                </a:lnTo>
                <a:lnTo>
                  <a:pt x="5820" y="2760"/>
                </a:lnTo>
                <a:lnTo>
                  <a:pt x="5820" y="0"/>
                </a:lnTo>
                <a:cubicBezTo>
                  <a:pt x="5820" y="0"/>
                  <a:pt x="4212" y="2304"/>
                  <a:pt x="2064" y="2328"/>
                </a:cubicBezTo>
                <a:cubicBezTo>
                  <a:pt x="672" y="2328"/>
                  <a:pt x="0" y="1344"/>
                  <a:pt x="0" y="1344"/>
                </a:cubicBezTo>
                <a:close/>
              </a:path>
            </a:pathLst>
          </a:custGeom>
          <a:gradFill flip="none" rotWithShape="1">
            <a:gsLst>
              <a:gs pos="0">
                <a:schemeClr val="bg2"/>
              </a:gs>
              <a:gs pos="59000">
                <a:schemeClr val="accent4">
                  <a:lumMod val="40000"/>
                  <a:lumOff val="60000"/>
                </a:schemeClr>
              </a:gs>
              <a:gs pos="100000">
                <a:schemeClr val="accent2">
                  <a:lumMod val="40000"/>
                  <a:lumOff val="60000"/>
                </a:schemeClr>
              </a:gs>
            </a:gsLst>
            <a:path path="circle">
              <a:fillToRect l="100000" b="100000"/>
            </a:path>
            <a:tileRect t="-100000" r="-100000"/>
          </a:gradFill>
          <a:ln>
            <a:noFill/>
          </a:ln>
        </p:spPr>
        <p:txBody>
          <a:bodyPr wrap="none" anchor="ctr"/>
          <a:lstStyle/>
          <a:p>
            <a:pPr fontAlgn="base">
              <a:spcBef>
                <a:spcPct val="0"/>
              </a:spcBef>
              <a:spcAft>
                <a:spcPct val="0"/>
              </a:spcAft>
            </a:pPr>
            <a:endParaRPr lang="zh-TW" altLang="en-US" sz="1890">
              <a:solidFill>
                <a:srgbClr val="000000"/>
              </a:solidFill>
              <a:latin typeface="Arial" panose="020B0604020202020204" pitchFamily="34" charset="0"/>
              <a:ea typeface="SimSun" panose="02010600030101010101" pitchFamily="2" charset="-122"/>
            </a:endParaRPr>
          </a:p>
        </p:txBody>
      </p:sp>
      <p:sp>
        <p:nvSpPr>
          <p:cNvPr id="8" name="文字方塊 7">
            <a:extLst>
              <a:ext uri="{FF2B5EF4-FFF2-40B4-BE49-F238E27FC236}">
                <a16:creationId xmlns:a16="http://schemas.microsoft.com/office/drawing/2014/main" id="{E884A063-E254-4837-B6D6-92A365B7D46C}"/>
              </a:ext>
            </a:extLst>
          </p:cNvPr>
          <p:cNvSpPr txBox="1"/>
          <p:nvPr/>
        </p:nvSpPr>
        <p:spPr>
          <a:xfrm>
            <a:off x="7069874" y="6419447"/>
            <a:ext cx="4104211" cy="350865"/>
          </a:xfrm>
          <a:prstGeom prst="rect">
            <a:avLst/>
          </a:prstGeom>
          <a:noFill/>
        </p:spPr>
        <p:txBody>
          <a:bodyPr wrap="square" rtlCol="0">
            <a:spAutoFit/>
          </a:bodyPr>
          <a:lstStyle/>
          <a:p>
            <a:pPr algn="dist"/>
            <a:r>
              <a:rPr lang="zh-TW" altLang="en-US" sz="1680" dirty="0">
                <a:ln w="0">
                  <a:solidFill>
                    <a:schemeClr val="bg1"/>
                  </a:solidFill>
                </a:ln>
                <a:solidFill>
                  <a:schemeClr val="bg1"/>
                </a:solidFill>
                <a:effectLst>
                  <a:glow rad="127000">
                    <a:schemeClr val="tx1"/>
                  </a:glow>
                </a:effectLst>
                <a:latin typeface="Microsoft YaHei" panose="020B0503020204020204" pitchFamily="34" charset="-122"/>
                <a:ea typeface="Microsoft YaHei" panose="020B0503020204020204" pitchFamily="34" charset="-122"/>
              </a:rPr>
              <a:t>財團法人職業災害預防及重建中心</a:t>
            </a:r>
          </a:p>
        </p:txBody>
      </p:sp>
      <p:sp>
        <p:nvSpPr>
          <p:cNvPr id="9" name="文字方塊 8">
            <a:extLst>
              <a:ext uri="{FF2B5EF4-FFF2-40B4-BE49-F238E27FC236}">
                <a16:creationId xmlns:a16="http://schemas.microsoft.com/office/drawing/2014/main" id="{F063EF32-987C-4D67-8652-BA003A4F35FA}"/>
              </a:ext>
            </a:extLst>
          </p:cNvPr>
          <p:cNvSpPr txBox="1"/>
          <p:nvPr/>
        </p:nvSpPr>
        <p:spPr>
          <a:xfrm>
            <a:off x="7066134" y="6739954"/>
            <a:ext cx="1666859" cy="415498"/>
          </a:xfrm>
          <a:prstGeom prst="rect">
            <a:avLst/>
          </a:prstGeom>
          <a:noFill/>
        </p:spPr>
        <p:txBody>
          <a:bodyPr wrap="square" rtlCol="0">
            <a:spAutoFit/>
          </a:bodyPr>
          <a:lstStyle/>
          <a:p>
            <a:r>
              <a:rPr lang="en-US" altLang="zh-TW" sz="2100" dirty="0">
                <a:ln w="0">
                  <a:solidFill>
                    <a:sysClr val="windowText" lastClr="000000"/>
                  </a:solidFill>
                </a:ln>
                <a:solidFill>
                  <a:sysClr val="windowText" lastClr="000000"/>
                </a:solidFill>
                <a:latin typeface="Microsoft YaHei" panose="020B0503020204020204" pitchFamily="34" charset="-122"/>
                <a:ea typeface="Microsoft YaHei" panose="020B0503020204020204" pitchFamily="34" charset="-122"/>
              </a:rPr>
              <a:t>COAPRE</a:t>
            </a:r>
            <a:endParaRPr lang="zh-TW" altLang="en-US" sz="2100" dirty="0">
              <a:ln w="0">
                <a:solidFill>
                  <a:sysClr val="windowText" lastClr="000000"/>
                </a:solidFill>
              </a:ln>
              <a:solidFill>
                <a:sysClr val="windowText" lastClr="000000"/>
              </a:solidFill>
              <a:latin typeface="Microsoft YaHei" panose="020B0503020204020204" pitchFamily="34" charset="-122"/>
              <a:ea typeface="Microsoft YaHei" panose="020B0503020204020204" pitchFamily="34" charset="-122"/>
            </a:endParaRPr>
          </a:p>
        </p:txBody>
      </p:sp>
      <p:sp>
        <p:nvSpPr>
          <p:cNvPr id="10" name="文字方塊 9">
            <a:extLst>
              <a:ext uri="{FF2B5EF4-FFF2-40B4-BE49-F238E27FC236}">
                <a16:creationId xmlns:a16="http://schemas.microsoft.com/office/drawing/2014/main" id="{D686CA0E-CC82-4459-9B11-E691E6E84038}"/>
              </a:ext>
            </a:extLst>
          </p:cNvPr>
          <p:cNvSpPr txBox="1"/>
          <p:nvPr/>
        </p:nvSpPr>
        <p:spPr>
          <a:xfrm>
            <a:off x="8581806" y="6722461"/>
            <a:ext cx="2594194" cy="447815"/>
          </a:xfrm>
          <a:prstGeom prst="rect">
            <a:avLst/>
          </a:prstGeom>
          <a:noFill/>
        </p:spPr>
        <p:txBody>
          <a:bodyPr wrap="square" rtlCol="0">
            <a:spAutoFit/>
          </a:bodyPr>
          <a:lstStyle/>
          <a:p>
            <a:pPr algn="dist"/>
            <a:r>
              <a:rPr lang="en-US" altLang="zh-TW" sz="1155" dirty="0"/>
              <a:t>Center for Occupational Accident Prevention and Rehabilitation</a:t>
            </a:r>
            <a:endParaRPr lang="zh-TW" altLang="en-US" sz="1155" b="1" dirty="0">
              <a:ln>
                <a:solidFill>
                  <a:schemeClr val="bg1"/>
                </a:solidFill>
              </a:ln>
              <a:solidFill>
                <a:schemeClr val="bg1"/>
              </a:solidFill>
              <a:effectLst>
                <a:glow rad="127000">
                  <a:schemeClr val="tx1"/>
                </a:glow>
              </a:effectLst>
            </a:endParaRPr>
          </a:p>
        </p:txBody>
      </p:sp>
      <p:sp>
        <p:nvSpPr>
          <p:cNvPr id="2" name="Date Placeholder 1"/>
          <p:cNvSpPr>
            <a:spLocks noGrp="1"/>
          </p:cNvSpPr>
          <p:nvPr>
            <p:ph type="dt" sz="half" idx="10"/>
          </p:nvPr>
        </p:nvSpPr>
        <p:spPr/>
        <p:txBody>
          <a:bodyPr/>
          <a:lstStyle/>
          <a:p>
            <a:fld id="{1D8BD707-D9CF-40AE-B4C6-C98DA3205C09}" type="datetimeFigureOut">
              <a:rPr lang="en-US" smtClean="0"/>
              <a:t>10/24/2024</a:t>
            </a:fld>
            <a:endParaRPr lang="en-US"/>
          </a:p>
        </p:txBody>
      </p:sp>
      <p:sp>
        <p:nvSpPr>
          <p:cNvPr id="3" name="Footer Placeholder 2"/>
          <p:cNvSpPr>
            <a:spLocks noGrp="1"/>
          </p:cNvSpPr>
          <p:nvPr>
            <p:ph type="ftr" sz="quarter" idx="11"/>
          </p:nvPr>
        </p:nvSpPr>
        <p:spPr>
          <a:xfrm>
            <a:off x="3739304" y="6674169"/>
            <a:ext cx="2370243" cy="383381"/>
          </a:xfrm>
          <a:prstGeom prst="rect">
            <a:avLst/>
          </a:prstGeom>
        </p:spPr>
        <p:txBody>
          <a:bodyPr/>
          <a:lstStyle/>
          <a:p>
            <a:endParaRPr lang="zh-TW" altLang="en-US"/>
          </a:p>
        </p:txBody>
      </p:sp>
      <p:sp>
        <p:nvSpPr>
          <p:cNvPr id="4" name="Slide Number Placeholder 3"/>
          <p:cNvSpPr>
            <a:spLocks noGrp="1"/>
          </p:cNvSpPr>
          <p:nvPr>
            <p:ph type="sldNum" sz="quarter" idx="12"/>
          </p:nvPr>
        </p:nvSpPr>
        <p:spPr>
          <a:xfrm>
            <a:off x="8489103" y="5987136"/>
            <a:ext cx="2514600" cy="383381"/>
          </a:xfrm>
          <a:prstGeom prst="rect">
            <a:avLst/>
          </a:prstGeom>
        </p:spPr>
        <p:txBody>
          <a:bodyPr/>
          <a:lstStyle>
            <a:lvl1pPr algn="r">
              <a:defRPr/>
            </a:lvl1pPr>
          </a:lstStyle>
          <a:p>
            <a:pPr marL="38100">
              <a:lnSpc>
                <a:spcPct val="100000"/>
              </a:lnSpc>
              <a:spcBef>
                <a:spcPts val="145"/>
              </a:spcBef>
            </a:pPr>
            <a:fld id="{81D60167-4931-47E6-BA6A-407CBD079E47}" type="slidenum">
              <a:rPr lang="en-US" altLang="zh-TW" spc="10" smtClean="0"/>
              <a:t>‹#›</a:t>
            </a:fld>
            <a:endParaRPr lang="en-US" altLang="zh-TW" spc="10" dirty="0"/>
          </a:p>
        </p:txBody>
      </p:sp>
      <p:pic>
        <p:nvPicPr>
          <p:cNvPr id="6" name="圖片 5">
            <a:extLst>
              <a:ext uri="{FF2B5EF4-FFF2-40B4-BE49-F238E27FC236}">
                <a16:creationId xmlns:a16="http://schemas.microsoft.com/office/drawing/2014/main" id="{6F0A691B-4F0F-4648-8536-408815F1E9C3}"/>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59352" b="85093" l="39063" r="51354"/>
                    </a14:imgEffect>
                  </a14:imgLayer>
                </a14:imgProps>
              </a:ext>
            </a:extLst>
          </a:blip>
          <a:srcRect l="36774" t="60714" r="48494" b="16667"/>
          <a:stretch/>
        </p:blipFill>
        <p:spPr>
          <a:xfrm>
            <a:off x="5999003" y="6279008"/>
            <a:ext cx="1242538" cy="921892"/>
          </a:xfrm>
          <a:prstGeom prst="rect">
            <a:avLst/>
          </a:prstGeom>
        </p:spPr>
      </p:pic>
    </p:spTree>
    <p:extLst>
      <p:ext uri="{BB962C8B-B14F-4D97-AF65-F5344CB8AC3E}">
        <p14:creationId xmlns:p14="http://schemas.microsoft.com/office/powerpoint/2010/main" val="2357400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769806" y="480060"/>
            <a:ext cx="3604551" cy="1680210"/>
          </a:xfrm>
          <a:prstGeom prst="rect">
            <a:avLst/>
          </a:prstGeom>
        </p:spPr>
        <p:txBody>
          <a:bodyPr anchor="b"/>
          <a:lstStyle>
            <a:lvl1pPr>
              <a:defRPr sz="3360"/>
            </a:lvl1pPr>
          </a:lstStyle>
          <a:p>
            <a:r>
              <a:rPr lang="zh-TW" altLang="en-US"/>
              <a:t>按一下以編輯母片標題樣式</a:t>
            </a:r>
            <a:endParaRPr lang="en-US" dirty="0"/>
          </a:p>
        </p:txBody>
      </p:sp>
      <p:sp>
        <p:nvSpPr>
          <p:cNvPr id="3" name="Content Placeholder 2"/>
          <p:cNvSpPr>
            <a:spLocks noGrp="1"/>
          </p:cNvSpPr>
          <p:nvPr>
            <p:ph idx="1"/>
          </p:nvPr>
        </p:nvSpPr>
        <p:spPr>
          <a:xfrm>
            <a:off x="4751256" y="1036798"/>
            <a:ext cx="5657850" cy="5117306"/>
          </a:xfrm>
          <a:prstGeom prst="rect">
            <a:avLst/>
          </a:prstGeo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769806" y="2160270"/>
            <a:ext cx="3604551" cy="4002167"/>
          </a:xfrm>
          <a:prstGeom prst="rect">
            <a:avLst/>
          </a:prstGeo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1D8BD707-D9CF-40AE-B4C6-C98DA3205C09}" type="datetimeFigureOut">
              <a:rPr lang="en-US" smtClean="0"/>
              <a:t>10/24/2024</a:t>
            </a:fld>
            <a:endParaRPr lang="en-US"/>
          </a:p>
        </p:txBody>
      </p:sp>
      <p:sp>
        <p:nvSpPr>
          <p:cNvPr id="6" name="Footer Placeholder 5"/>
          <p:cNvSpPr>
            <a:spLocks noGrp="1"/>
          </p:cNvSpPr>
          <p:nvPr>
            <p:ph type="ftr" sz="quarter" idx="11"/>
          </p:nvPr>
        </p:nvSpPr>
        <p:spPr>
          <a:xfrm>
            <a:off x="3702050" y="6674169"/>
            <a:ext cx="3771900" cy="383381"/>
          </a:xfrm>
          <a:prstGeom prst="rect">
            <a:avLst/>
          </a:prstGeom>
        </p:spPr>
        <p:txBody>
          <a:bodyPr/>
          <a:lstStyle/>
          <a:p>
            <a:endParaRPr lang="zh-TW" altLang="en-US"/>
          </a:p>
        </p:txBody>
      </p:sp>
      <p:sp>
        <p:nvSpPr>
          <p:cNvPr id="7" name="Slide Number Placeholder 6"/>
          <p:cNvSpPr>
            <a:spLocks noGrp="1"/>
          </p:cNvSpPr>
          <p:nvPr>
            <p:ph type="sldNum" sz="quarter" idx="12"/>
          </p:nvPr>
        </p:nvSpPr>
        <p:spPr>
          <a:xfrm>
            <a:off x="7891594" y="5962413"/>
            <a:ext cx="2514600" cy="383381"/>
          </a:xfrm>
          <a:prstGeom prst="rect">
            <a:avLst/>
          </a:prstGeom>
        </p:spPr>
        <p:txBody>
          <a:bodyPr/>
          <a:lstStyle>
            <a:lvl1pPr algn="r">
              <a:defRPr/>
            </a:lvl1pPr>
          </a:lstStyle>
          <a:p>
            <a:pPr marL="38100">
              <a:lnSpc>
                <a:spcPct val="100000"/>
              </a:lnSpc>
              <a:spcBef>
                <a:spcPts val="145"/>
              </a:spcBef>
            </a:pPr>
            <a:fld id="{81D60167-4931-47E6-BA6A-407CBD079E47}" type="slidenum">
              <a:rPr lang="en-US" altLang="zh-TW" spc="10" smtClean="0"/>
              <a:t>‹#›</a:t>
            </a:fld>
            <a:endParaRPr lang="en-US" altLang="zh-TW" spc="10" dirty="0"/>
          </a:p>
        </p:txBody>
      </p:sp>
    </p:spTree>
    <p:extLst>
      <p:ext uri="{BB962C8B-B14F-4D97-AF65-F5344CB8AC3E}">
        <p14:creationId xmlns:p14="http://schemas.microsoft.com/office/powerpoint/2010/main" val="4276502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769806" y="480060"/>
            <a:ext cx="3604551" cy="1680210"/>
          </a:xfrm>
          <a:prstGeom prst="rect">
            <a:avLst/>
          </a:prstGeom>
        </p:spPr>
        <p:txBody>
          <a:bodyPr anchor="b"/>
          <a:lstStyle>
            <a:lvl1pPr>
              <a:defRPr sz="336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4751256" y="1036798"/>
            <a:ext cx="5657850" cy="5117306"/>
          </a:xfrm>
          <a:prstGeom prst="rect">
            <a:avLst/>
          </a:prstGeo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zh-TW" altLang="en-US"/>
              <a:t>按一下圖示以新增圖片</a:t>
            </a:r>
            <a:endParaRPr lang="en-US" dirty="0"/>
          </a:p>
        </p:txBody>
      </p:sp>
      <p:sp>
        <p:nvSpPr>
          <p:cNvPr id="4" name="Text Placeholder 3"/>
          <p:cNvSpPr>
            <a:spLocks noGrp="1"/>
          </p:cNvSpPr>
          <p:nvPr>
            <p:ph type="body" sz="half" idx="2"/>
          </p:nvPr>
        </p:nvSpPr>
        <p:spPr>
          <a:xfrm>
            <a:off x="769806" y="2160270"/>
            <a:ext cx="3604551" cy="4002167"/>
          </a:xfrm>
          <a:prstGeom prst="rect">
            <a:avLst/>
          </a:prstGeo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1D8BD707-D9CF-40AE-B4C6-C98DA3205C09}" type="datetimeFigureOut">
              <a:rPr lang="en-US" smtClean="0"/>
              <a:t>10/24/2024</a:t>
            </a:fld>
            <a:endParaRPr lang="en-US"/>
          </a:p>
        </p:txBody>
      </p:sp>
      <p:sp>
        <p:nvSpPr>
          <p:cNvPr id="6" name="Footer Placeholder 5"/>
          <p:cNvSpPr>
            <a:spLocks noGrp="1"/>
          </p:cNvSpPr>
          <p:nvPr>
            <p:ph type="ftr" sz="quarter" idx="11"/>
          </p:nvPr>
        </p:nvSpPr>
        <p:spPr>
          <a:xfrm>
            <a:off x="3702050" y="6674169"/>
            <a:ext cx="3771900" cy="383381"/>
          </a:xfrm>
          <a:prstGeom prst="rect">
            <a:avLst/>
          </a:prstGeom>
        </p:spPr>
        <p:txBody>
          <a:bodyPr/>
          <a:lstStyle/>
          <a:p>
            <a:endParaRPr lang="zh-TW" altLang="en-US"/>
          </a:p>
        </p:txBody>
      </p:sp>
      <p:sp>
        <p:nvSpPr>
          <p:cNvPr id="7" name="Slide Number Placeholder 6"/>
          <p:cNvSpPr>
            <a:spLocks noGrp="1"/>
          </p:cNvSpPr>
          <p:nvPr>
            <p:ph type="sldNum" sz="quarter" idx="12"/>
          </p:nvPr>
        </p:nvSpPr>
        <p:spPr>
          <a:xfrm>
            <a:off x="7893050" y="6674169"/>
            <a:ext cx="2514600" cy="383381"/>
          </a:xfrm>
          <a:prstGeom prst="rect">
            <a:avLst/>
          </a:prstGeom>
        </p:spPr>
        <p:txBody>
          <a:bodyPr/>
          <a:lstStyle/>
          <a:p>
            <a:pPr marL="38100">
              <a:lnSpc>
                <a:spcPct val="100000"/>
              </a:lnSpc>
              <a:spcBef>
                <a:spcPts val="145"/>
              </a:spcBef>
            </a:pPr>
            <a:fld id="{81D60167-4931-47E6-BA6A-407CBD079E47}" type="slidenum">
              <a:rPr lang="en-US" altLang="zh-TW" spc="10" smtClean="0"/>
              <a:t>‹#›</a:t>
            </a:fld>
            <a:endParaRPr lang="en-US" altLang="zh-TW" spc="10" dirty="0"/>
          </a:p>
        </p:txBody>
      </p:sp>
    </p:spTree>
    <p:extLst>
      <p:ext uri="{BB962C8B-B14F-4D97-AF65-F5344CB8AC3E}">
        <p14:creationId xmlns:p14="http://schemas.microsoft.com/office/powerpoint/2010/main" val="331755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microsoft.com/office/2007/relationships/hdphoto" Target="../media/hdphoto1.wdp"/><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768350" y="6674169"/>
            <a:ext cx="2514600" cy="383381"/>
          </a:xfrm>
          <a:prstGeom prst="rect">
            <a:avLst/>
          </a:prstGeom>
        </p:spPr>
        <p:txBody>
          <a:bodyPr vert="horz" lIns="91440" tIns="45720" rIns="91440" bIns="45720" rtlCol="0" anchor="ctr"/>
          <a:lstStyle>
            <a:lvl1pPr algn="l">
              <a:defRPr sz="1260">
                <a:solidFill>
                  <a:schemeClr val="tx1">
                    <a:tint val="75000"/>
                  </a:schemeClr>
                </a:solidFill>
              </a:defRPr>
            </a:lvl1pPr>
          </a:lstStyle>
          <a:p>
            <a:fld id="{1D8BD707-D9CF-40AE-B4C6-C98DA3205C09}" type="datetimeFigureOut">
              <a:rPr lang="en-US" smtClean="0"/>
              <a:t>10/24/2024</a:t>
            </a:fld>
            <a:endParaRPr lang="en-US"/>
          </a:p>
        </p:txBody>
      </p:sp>
      <p:sp>
        <p:nvSpPr>
          <p:cNvPr id="11" name="Rectangle 2">
            <a:extLst>
              <a:ext uri="{FF2B5EF4-FFF2-40B4-BE49-F238E27FC236}">
                <a16:creationId xmlns:a16="http://schemas.microsoft.com/office/drawing/2014/main" id="{C484468B-E211-4A72-8568-BD9923F26B6F}"/>
              </a:ext>
            </a:extLst>
          </p:cNvPr>
          <p:cNvSpPr>
            <a:spLocks noChangeArrowheads="1"/>
          </p:cNvSpPr>
          <p:nvPr/>
        </p:nvSpPr>
        <p:spPr bwMode="auto">
          <a:xfrm>
            <a:off x="0" y="0"/>
            <a:ext cx="11176000" cy="7200900"/>
          </a:xfrm>
          <a:prstGeom prst="rect">
            <a:avLst/>
          </a:prstGeom>
          <a:gradFill flip="none" rotWithShape="1">
            <a:gsLst>
              <a:gs pos="0">
                <a:schemeClr val="bg1"/>
              </a:gs>
              <a:gs pos="100000">
                <a:srgbClr val="FFCC99"/>
              </a:gs>
            </a:gsLst>
            <a:lin ang="18900000" scaled="1"/>
            <a:tileRect/>
          </a:gradFill>
          <a:ln w="9525">
            <a:solidFill>
              <a:schemeClr val="tx1"/>
            </a:solidFill>
            <a:miter lim="800000"/>
            <a:headEnd/>
            <a:tailEnd/>
          </a:ln>
        </p:spPr>
        <p:txBody>
          <a:bodyPr wrap="none" anchor="ctr"/>
          <a:lstStyle>
            <a:lvl1pPr algn="l" eaLnBrk="0" hangingPunct="0">
              <a:defRPr kumimoji="1" sz="2000">
                <a:solidFill>
                  <a:schemeClr val="tx1"/>
                </a:solidFill>
                <a:latin typeface="Arial" panose="020B0604020202020204" pitchFamily="34" charset="0"/>
                <a:ea typeface="華康中特圓體" panose="020F0809000000000000" pitchFamily="49" charset="-120"/>
              </a:defRPr>
            </a:lvl1pPr>
            <a:lvl2pPr marL="742950" indent="-285750" algn="l" eaLnBrk="0" hangingPunct="0">
              <a:defRPr kumimoji="1" sz="2000">
                <a:solidFill>
                  <a:schemeClr val="tx1"/>
                </a:solidFill>
                <a:latin typeface="Arial" panose="020B0604020202020204" pitchFamily="34" charset="0"/>
                <a:ea typeface="華康中特圓體" panose="020F0809000000000000" pitchFamily="49" charset="-120"/>
              </a:defRPr>
            </a:lvl2pPr>
            <a:lvl3pPr marL="1143000" indent="-228600" algn="l" eaLnBrk="0" hangingPunct="0">
              <a:defRPr kumimoji="1" sz="2000">
                <a:solidFill>
                  <a:schemeClr val="tx1"/>
                </a:solidFill>
                <a:latin typeface="Arial" panose="020B0604020202020204" pitchFamily="34" charset="0"/>
                <a:ea typeface="華康中特圓體" panose="020F0809000000000000" pitchFamily="49" charset="-120"/>
              </a:defRPr>
            </a:lvl3pPr>
            <a:lvl4pPr marL="1600200" indent="-228600" algn="l" eaLnBrk="0" hangingPunct="0">
              <a:defRPr kumimoji="1" sz="2000">
                <a:solidFill>
                  <a:schemeClr val="tx1"/>
                </a:solidFill>
                <a:latin typeface="Arial" panose="020B0604020202020204" pitchFamily="34" charset="0"/>
                <a:ea typeface="華康中特圓體" panose="020F0809000000000000" pitchFamily="49" charset="-120"/>
              </a:defRPr>
            </a:lvl4pPr>
            <a:lvl5pPr marL="2057400" indent="-228600" algn="l" eaLnBrk="0" hangingPunct="0">
              <a:defRPr kumimoji="1" sz="2000">
                <a:solidFill>
                  <a:schemeClr val="tx1"/>
                </a:solidFill>
                <a:latin typeface="Arial" panose="020B0604020202020204" pitchFamily="34" charset="0"/>
                <a:ea typeface="華康中特圓體" panose="020F0809000000000000" pitchFamily="49" charset="-120"/>
              </a:defRPr>
            </a:lvl5pPr>
            <a:lvl6pPr marL="2514600" indent="-228600" eaLnBrk="0" fontAlgn="base" hangingPunct="0">
              <a:spcBef>
                <a:spcPct val="0"/>
              </a:spcBef>
              <a:spcAft>
                <a:spcPct val="0"/>
              </a:spcAft>
              <a:defRPr kumimoji="1" sz="2000">
                <a:solidFill>
                  <a:schemeClr val="tx1"/>
                </a:solidFill>
                <a:latin typeface="Arial" panose="020B0604020202020204" pitchFamily="34" charset="0"/>
                <a:ea typeface="華康中特圓體" panose="020F0809000000000000" pitchFamily="49" charset="-120"/>
              </a:defRPr>
            </a:lvl6pPr>
            <a:lvl7pPr marL="2971800" indent="-228600" eaLnBrk="0" fontAlgn="base" hangingPunct="0">
              <a:spcBef>
                <a:spcPct val="0"/>
              </a:spcBef>
              <a:spcAft>
                <a:spcPct val="0"/>
              </a:spcAft>
              <a:defRPr kumimoji="1" sz="2000">
                <a:solidFill>
                  <a:schemeClr val="tx1"/>
                </a:solidFill>
                <a:latin typeface="Arial" panose="020B0604020202020204" pitchFamily="34" charset="0"/>
                <a:ea typeface="華康中特圓體" panose="020F0809000000000000" pitchFamily="49" charset="-120"/>
              </a:defRPr>
            </a:lvl7pPr>
            <a:lvl8pPr marL="3429000" indent="-228600" eaLnBrk="0" fontAlgn="base" hangingPunct="0">
              <a:spcBef>
                <a:spcPct val="0"/>
              </a:spcBef>
              <a:spcAft>
                <a:spcPct val="0"/>
              </a:spcAft>
              <a:defRPr kumimoji="1" sz="2000">
                <a:solidFill>
                  <a:schemeClr val="tx1"/>
                </a:solidFill>
                <a:latin typeface="Arial" panose="020B0604020202020204" pitchFamily="34" charset="0"/>
                <a:ea typeface="華康中特圓體" panose="020F0809000000000000" pitchFamily="49" charset="-120"/>
              </a:defRPr>
            </a:lvl8pPr>
            <a:lvl9pPr marL="3886200" indent="-228600" eaLnBrk="0" fontAlgn="base" hangingPunct="0">
              <a:spcBef>
                <a:spcPct val="0"/>
              </a:spcBef>
              <a:spcAft>
                <a:spcPct val="0"/>
              </a:spcAft>
              <a:defRPr kumimoji="1" sz="2000">
                <a:solidFill>
                  <a:schemeClr val="tx1"/>
                </a:solidFill>
                <a:latin typeface="Arial" panose="020B0604020202020204" pitchFamily="34" charset="0"/>
                <a:ea typeface="華康中特圓體" panose="020F0809000000000000" pitchFamily="49" charset="-120"/>
              </a:defRPr>
            </a:lvl9pPr>
          </a:lstStyle>
          <a:p>
            <a:pPr eaLnBrk="1" fontAlgn="base" hangingPunct="1">
              <a:spcBef>
                <a:spcPct val="0"/>
              </a:spcBef>
              <a:spcAft>
                <a:spcPct val="0"/>
              </a:spcAft>
            </a:pPr>
            <a:endParaRPr lang="zh-TW" altLang="en-US" sz="2100">
              <a:solidFill>
                <a:srgbClr val="000000"/>
              </a:solidFill>
            </a:endParaRPr>
          </a:p>
        </p:txBody>
      </p:sp>
      <p:sp>
        <p:nvSpPr>
          <p:cNvPr id="12" name="Freeform 27">
            <a:extLst>
              <a:ext uri="{FF2B5EF4-FFF2-40B4-BE49-F238E27FC236}">
                <a16:creationId xmlns:a16="http://schemas.microsoft.com/office/drawing/2014/main" id="{BE1DD23D-CB9C-46F4-901C-D25451F78F26}"/>
              </a:ext>
            </a:extLst>
          </p:cNvPr>
          <p:cNvSpPr>
            <a:spLocks/>
          </p:cNvSpPr>
          <p:nvPr/>
        </p:nvSpPr>
        <p:spPr bwMode="auto">
          <a:xfrm>
            <a:off x="0" y="2600325"/>
            <a:ext cx="11176000" cy="4600575"/>
          </a:xfrm>
          <a:custGeom>
            <a:avLst/>
            <a:gdLst>
              <a:gd name="T0" fmla="*/ 0 w 5820"/>
              <a:gd name="T1" fmla="*/ 2147483647 h 2760"/>
              <a:gd name="T2" fmla="*/ 0 w 5820"/>
              <a:gd name="T3" fmla="*/ 2147483647 h 2760"/>
              <a:gd name="T4" fmla="*/ 2147483647 w 5820"/>
              <a:gd name="T5" fmla="*/ 2147483647 h 2760"/>
              <a:gd name="T6" fmla="*/ 2147483647 w 5820"/>
              <a:gd name="T7" fmla="*/ 0 h 2760"/>
              <a:gd name="T8" fmla="*/ 2147483647 w 5820"/>
              <a:gd name="T9" fmla="*/ 2147483647 h 2760"/>
              <a:gd name="T10" fmla="*/ 0 w 5820"/>
              <a:gd name="T11" fmla="*/ 2147483647 h 2760"/>
              <a:gd name="T12" fmla="*/ 0 60000 65536"/>
              <a:gd name="T13" fmla="*/ 0 60000 65536"/>
              <a:gd name="T14" fmla="*/ 0 60000 65536"/>
              <a:gd name="T15" fmla="*/ 0 60000 65536"/>
              <a:gd name="T16" fmla="*/ 0 60000 65536"/>
              <a:gd name="T17" fmla="*/ 0 60000 65536"/>
              <a:gd name="T18" fmla="*/ 0 w 5820"/>
              <a:gd name="T19" fmla="*/ 0 h 2760"/>
              <a:gd name="T20" fmla="*/ 5820 w 5820"/>
              <a:gd name="T21" fmla="*/ 2760 h 2760"/>
            </a:gdLst>
            <a:ahLst/>
            <a:cxnLst>
              <a:cxn ang="T12">
                <a:pos x="T0" y="T1"/>
              </a:cxn>
              <a:cxn ang="T13">
                <a:pos x="T2" y="T3"/>
              </a:cxn>
              <a:cxn ang="T14">
                <a:pos x="T4" y="T5"/>
              </a:cxn>
              <a:cxn ang="T15">
                <a:pos x="T6" y="T7"/>
              </a:cxn>
              <a:cxn ang="T16">
                <a:pos x="T8" y="T9"/>
              </a:cxn>
              <a:cxn ang="T17">
                <a:pos x="T10" y="T11"/>
              </a:cxn>
            </a:cxnLst>
            <a:rect l="T18" t="T19" r="T20" b="T21"/>
            <a:pathLst>
              <a:path w="5820" h="2760">
                <a:moveTo>
                  <a:pt x="0" y="1344"/>
                </a:moveTo>
                <a:lnTo>
                  <a:pt x="0" y="2760"/>
                </a:lnTo>
                <a:lnTo>
                  <a:pt x="5820" y="2760"/>
                </a:lnTo>
                <a:lnTo>
                  <a:pt x="5820" y="0"/>
                </a:lnTo>
                <a:cubicBezTo>
                  <a:pt x="5820" y="0"/>
                  <a:pt x="4212" y="2304"/>
                  <a:pt x="2064" y="2328"/>
                </a:cubicBezTo>
                <a:cubicBezTo>
                  <a:pt x="672" y="2328"/>
                  <a:pt x="0" y="1344"/>
                  <a:pt x="0" y="1344"/>
                </a:cubicBezTo>
                <a:close/>
              </a:path>
            </a:pathLst>
          </a:custGeom>
          <a:gradFill flip="none" rotWithShape="1">
            <a:gsLst>
              <a:gs pos="0">
                <a:schemeClr val="bg2"/>
              </a:gs>
              <a:gs pos="59000">
                <a:schemeClr val="accent4">
                  <a:lumMod val="40000"/>
                  <a:lumOff val="60000"/>
                </a:schemeClr>
              </a:gs>
              <a:gs pos="100000">
                <a:schemeClr val="accent2">
                  <a:lumMod val="40000"/>
                  <a:lumOff val="60000"/>
                </a:schemeClr>
              </a:gs>
            </a:gsLst>
            <a:path path="circle">
              <a:fillToRect l="100000" b="100000"/>
            </a:path>
            <a:tileRect t="-100000" r="-100000"/>
          </a:gradFill>
          <a:ln>
            <a:noFill/>
          </a:ln>
        </p:spPr>
        <p:txBody>
          <a:bodyPr wrap="none" anchor="ctr"/>
          <a:lstStyle/>
          <a:p>
            <a:pPr fontAlgn="base">
              <a:spcBef>
                <a:spcPct val="0"/>
              </a:spcBef>
              <a:spcAft>
                <a:spcPct val="0"/>
              </a:spcAft>
            </a:pPr>
            <a:endParaRPr lang="zh-TW" altLang="en-US" sz="1890">
              <a:solidFill>
                <a:srgbClr val="000000"/>
              </a:solidFill>
              <a:latin typeface="Arial" panose="020B0604020202020204" pitchFamily="34" charset="0"/>
              <a:ea typeface="SimSun" panose="02010600030101010101" pitchFamily="2" charset="-122"/>
            </a:endParaRPr>
          </a:p>
        </p:txBody>
      </p:sp>
      <p:sp>
        <p:nvSpPr>
          <p:cNvPr id="13" name="文字方塊 12">
            <a:extLst>
              <a:ext uri="{FF2B5EF4-FFF2-40B4-BE49-F238E27FC236}">
                <a16:creationId xmlns:a16="http://schemas.microsoft.com/office/drawing/2014/main" id="{A59350D7-90E5-4500-891D-F835F39DFF72}"/>
              </a:ext>
            </a:extLst>
          </p:cNvPr>
          <p:cNvSpPr txBox="1"/>
          <p:nvPr/>
        </p:nvSpPr>
        <p:spPr>
          <a:xfrm>
            <a:off x="7069874" y="6419447"/>
            <a:ext cx="4104211" cy="350865"/>
          </a:xfrm>
          <a:prstGeom prst="rect">
            <a:avLst/>
          </a:prstGeom>
          <a:noFill/>
        </p:spPr>
        <p:txBody>
          <a:bodyPr wrap="square" rtlCol="0">
            <a:spAutoFit/>
          </a:bodyPr>
          <a:lstStyle/>
          <a:p>
            <a:pPr algn="dist"/>
            <a:r>
              <a:rPr lang="zh-TW" altLang="en-US" sz="1680" dirty="0">
                <a:ln w="0">
                  <a:solidFill>
                    <a:schemeClr val="bg1"/>
                  </a:solidFill>
                </a:ln>
                <a:solidFill>
                  <a:schemeClr val="bg1"/>
                </a:solidFill>
                <a:effectLst>
                  <a:glow rad="127000">
                    <a:schemeClr val="tx1"/>
                  </a:glow>
                </a:effectLst>
                <a:latin typeface="Microsoft YaHei" panose="020B0503020204020204" pitchFamily="34" charset="-122"/>
                <a:ea typeface="Microsoft YaHei" panose="020B0503020204020204" pitchFamily="34" charset="-122"/>
              </a:rPr>
              <a:t>財團法人職業災害預防及重建中心</a:t>
            </a:r>
          </a:p>
        </p:txBody>
      </p:sp>
      <p:sp>
        <p:nvSpPr>
          <p:cNvPr id="14" name="文字方塊 13">
            <a:extLst>
              <a:ext uri="{FF2B5EF4-FFF2-40B4-BE49-F238E27FC236}">
                <a16:creationId xmlns:a16="http://schemas.microsoft.com/office/drawing/2014/main" id="{A22408E7-2B8A-4D80-B4BE-EF73AB5EF4A1}"/>
              </a:ext>
            </a:extLst>
          </p:cNvPr>
          <p:cNvSpPr txBox="1"/>
          <p:nvPr/>
        </p:nvSpPr>
        <p:spPr>
          <a:xfrm>
            <a:off x="7066134" y="6739954"/>
            <a:ext cx="1666859" cy="415498"/>
          </a:xfrm>
          <a:prstGeom prst="rect">
            <a:avLst/>
          </a:prstGeom>
          <a:noFill/>
        </p:spPr>
        <p:txBody>
          <a:bodyPr wrap="square" rtlCol="0">
            <a:spAutoFit/>
          </a:bodyPr>
          <a:lstStyle/>
          <a:p>
            <a:r>
              <a:rPr lang="en-US" altLang="zh-TW" sz="2100" dirty="0">
                <a:ln w="0">
                  <a:solidFill>
                    <a:sysClr val="windowText" lastClr="000000"/>
                  </a:solidFill>
                </a:ln>
                <a:solidFill>
                  <a:sysClr val="windowText" lastClr="000000"/>
                </a:solidFill>
                <a:latin typeface="Microsoft YaHei" panose="020B0503020204020204" pitchFamily="34" charset="-122"/>
                <a:ea typeface="Microsoft YaHei" panose="020B0503020204020204" pitchFamily="34" charset="-122"/>
              </a:rPr>
              <a:t>COAPRE</a:t>
            </a:r>
            <a:endParaRPr lang="zh-TW" altLang="en-US" sz="2100" dirty="0">
              <a:ln w="0">
                <a:solidFill>
                  <a:sysClr val="windowText" lastClr="000000"/>
                </a:solidFill>
              </a:ln>
              <a:solidFill>
                <a:sysClr val="windowText" lastClr="000000"/>
              </a:solidFill>
              <a:latin typeface="Microsoft YaHei" panose="020B0503020204020204" pitchFamily="34" charset="-122"/>
              <a:ea typeface="Microsoft YaHei" panose="020B0503020204020204" pitchFamily="34" charset="-122"/>
            </a:endParaRPr>
          </a:p>
        </p:txBody>
      </p:sp>
      <p:sp>
        <p:nvSpPr>
          <p:cNvPr id="15" name="文字方塊 14">
            <a:extLst>
              <a:ext uri="{FF2B5EF4-FFF2-40B4-BE49-F238E27FC236}">
                <a16:creationId xmlns:a16="http://schemas.microsoft.com/office/drawing/2014/main" id="{3E4DB19B-9F28-4C09-8CE7-46ADE93DC31A}"/>
              </a:ext>
            </a:extLst>
          </p:cNvPr>
          <p:cNvSpPr txBox="1"/>
          <p:nvPr/>
        </p:nvSpPr>
        <p:spPr>
          <a:xfrm>
            <a:off x="8581806" y="6722461"/>
            <a:ext cx="2594194" cy="447815"/>
          </a:xfrm>
          <a:prstGeom prst="rect">
            <a:avLst/>
          </a:prstGeom>
          <a:noFill/>
        </p:spPr>
        <p:txBody>
          <a:bodyPr wrap="square" rtlCol="0">
            <a:spAutoFit/>
          </a:bodyPr>
          <a:lstStyle/>
          <a:p>
            <a:pPr algn="dist"/>
            <a:r>
              <a:rPr lang="en-US" altLang="zh-TW" sz="1155" dirty="0"/>
              <a:t>Center for Occupational Accident Prevention and Rehabilitation</a:t>
            </a:r>
            <a:endParaRPr lang="zh-TW" altLang="en-US" sz="1155" b="1" dirty="0">
              <a:ln>
                <a:solidFill>
                  <a:schemeClr val="bg1"/>
                </a:solidFill>
              </a:ln>
              <a:solidFill>
                <a:schemeClr val="bg1"/>
              </a:solidFill>
              <a:effectLst>
                <a:glow rad="127000">
                  <a:schemeClr val="tx1"/>
                </a:glow>
              </a:effectLst>
            </a:endParaRPr>
          </a:p>
        </p:txBody>
      </p:sp>
      <p:sp>
        <p:nvSpPr>
          <p:cNvPr id="17" name="Footer Placeholder 2">
            <a:extLst>
              <a:ext uri="{FF2B5EF4-FFF2-40B4-BE49-F238E27FC236}">
                <a16:creationId xmlns:a16="http://schemas.microsoft.com/office/drawing/2014/main" id="{E3B669F8-0A29-46B5-9476-15BA31B2A709}"/>
              </a:ext>
            </a:extLst>
          </p:cNvPr>
          <p:cNvSpPr>
            <a:spLocks noGrp="1"/>
          </p:cNvSpPr>
          <p:nvPr>
            <p:ph type="ftr" sz="quarter" idx="3"/>
          </p:nvPr>
        </p:nvSpPr>
        <p:spPr>
          <a:xfrm>
            <a:off x="3739304" y="6674169"/>
            <a:ext cx="2370243" cy="383381"/>
          </a:xfrm>
          <a:prstGeom prst="rect">
            <a:avLst/>
          </a:prstGeom>
        </p:spPr>
        <p:txBody>
          <a:bodyPr/>
          <a:lstStyle/>
          <a:p>
            <a:endParaRPr lang="zh-TW" altLang="en-US"/>
          </a:p>
        </p:txBody>
      </p:sp>
      <p:sp>
        <p:nvSpPr>
          <p:cNvPr id="18" name="Slide Number Placeholder 3">
            <a:extLst>
              <a:ext uri="{FF2B5EF4-FFF2-40B4-BE49-F238E27FC236}">
                <a16:creationId xmlns:a16="http://schemas.microsoft.com/office/drawing/2014/main" id="{77C8E8FD-66EA-424B-A5AA-2201D630B21A}"/>
              </a:ext>
            </a:extLst>
          </p:cNvPr>
          <p:cNvSpPr>
            <a:spLocks noGrp="1"/>
          </p:cNvSpPr>
          <p:nvPr>
            <p:ph type="sldNum" sz="quarter" idx="4"/>
          </p:nvPr>
        </p:nvSpPr>
        <p:spPr>
          <a:xfrm>
            <a:off x="8489103" y="5987136"/>
            <a:ext cx="2514600" cy="383381"/>
          </a:xfrm>
          <a:prstGeom prst="rect">
            <a:avLst/>
          </a:prstGeom>
        </p:spPr>
        <p:txBody>
          <a:bodyPr/>
          <a:lstStyle/>
          <a:p>
            <a:pPr marL="38100">
              <a:lnSpc>
                <a:spcPct val="100000"/>
              </a:lnSpc>
              <a:spcBef>
                <a:spcPts val="145"/>
              </a:spcBef>
            </a:pPr>
            <a:fld id="{81D60167-4931-47E6-BA6A-407CBD079E47}" type="slidenum">
              <a:rPr lang="en-US" altLang="zh-TW" spc="10" smtClean="0"/>
              <a:t>‹#›</a:t>
            </a:fld>
            <a:endParaRPr lang="en-US" altLang="zh-TW" spc="10" dirty="0"/>
          </a:p>
        </p:txBody>
      </p:sp>
      <p:pic>
        <p:nvPicPr>
          <p:cNvPr id="19" name="圖片 18">
            <a:extLst>
              <a:ext uri="{FF2B5EF4-FFF2-40B4-BE49-F238E27FC236}">
                <a16:creationId xmlns:a16="http://schemas.microsoft.com/office/drawing/2014/main" id="{C728637C-E84A-48D1-8B88-62BD10BF8F20}"/>
              </a:ext>
            </a:extLst>
          </p:cNvPr>
          <p:cNvPicPr>
            <a:picLocks noChangeAspect="1"/>
          </p:cNvPicPr>
          <p:nvPr/>
        </p:nvPicPr>
        <p:blipFill rotWithShape="1">
          <a:blip r:embed="rId15">
            <a:extLst>
              <a:ext uri="{BEBA8EAE-BF5A-486C-A8C5-ECC9F3942E4B}">
                <a14:imgProps xmlns:a14="http://schemas.microsoft.com/office/drawing/2010/main">
                  <a14:imgLayer r:embed="rId16">
                    <a14:imgEffect>
                      <a14:backgroundRemoval t="59352" b="85093" l="39063" r="51354"/>
                    </a14:imgEffect>
                  </a14:imgLayer>
                </a14:imgProps>
              </a:ext>
            </a:extLst>
          </a:blip>
          <a:srcRect l="36774" t="60714" r="48494" b="16667"/>
          <a:stretch/>
        </p:blipFill>
        <p:spPr>
          <a:xfrm>
            <a:off x="5999003" y="6279008"/>
            <a:ext cx="1242538" cy="921892"/>
          </a:xfrm>
          <a:prstGeom prst="rect">
            <a:avLst/>
          </a:prstGeom>
        </p:spPr>
      </p:pic>
    </p:spTree>
    <p:extLst>
      <p:ext uri="{BB962C8B-B14F-4D97-AF65-F5344CB8AC3E}">
        <p14:creationId xmlns:p14="http://schemas.microsoft.com/office/powerpoint/2010/main" val="510927230"/>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image" Target="../media/image4.wmf"/></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921697" y="1417869"/>
            <a:ext cx="4859362" cy="1502839"/>
          </a:xfrm>
          <a:prstGeom prst="rect">
            <a:avLst/>
          </a:prstGeom>
        </p:spPr>
        <p:txBody>
          <a:bodyPr vert="horz" wrap="square" lIns="0" tIns="10533" rIns="0" bIns="0" rtlCol="0">
            <a:spAutoFit/>
          </a:bodyPr>
          <a:lstStyle/>
          <a:p>
            <a:pPr marL="898122" marR="4435" indent="-887588">
              <a:lnSpc>
                <a:spcPct val="114799"/>
              </a:lnSpc>
              <a:spcBef>
                <a:spcPts val="83"/>
              </a:spcBef>
            </a:pPr>
            <a:r>
              <a:rPr lang="zh-TW" altLang="en-US" sz="4400" b="1" spc="5" dirty="0">
                <a:latin typeface="Microsoft JhengHei"/>
                <a:cs typeface="Microsoft JhengHei"/>
              </a:rPr>
              <a:t>職業衛生健康宣導</a:t>
            </a:r>
            <a:r>
              <a:rPr lang="en-US" altLang="zh-TW" sz="4400" b="1" spc="5" dirty="0">
                <a:latin typeface="Microsoft JhengHei"/>
                <a:cs typeface="Microsoft JhengHei"/>
              </a:rPr>
              <a:t>&amp;</a:t>
            </a:r>
            <a:r>
              <a:rPr lang="zh-TW" altLang="en-US" sz="4400" b="1" spc="5" dirty="0">
                <a:latin typeface="Microsoft JhengHei"/>
                <a:cs typeface="Microsoft JhengHei"/>
              </a:rPr>
              <a:t>中心簡介</a:t>
            </a:r>
            <a:endParaRPr sz="4400" dirty="0">
              <a:latin typeface="Microsoft JhengHei"/>
              <a:cs typeface="Microsoft JhengHei"/>
            </a:endParaRPr>
          </a:p>
        </p:txBody>
      </p:sp>
      <p:grpSp>
        <p:nvGrpSpPr>
          <p:cNvPr id="3" name="object 3"/>
          <p:cNvGrpSpPr/>
          <p:nvPr/>
        </p:nvGrpSpPr>
        <p:grpSpPr>
          <a:xfrm>
            <a:off x="792078" y="3224702"/>
            <a:ext cx="6885214" cy="102558"/>
            <a:chOff x="94488" y="3170047"/>
            <a:chExt cx="7886700" cy="117475"/>
          </a:xfrm>
        </p:grpSpPr>
        <p:sp>
          <p:nvSpPr>
            <p:cNvPr id="4" name="object 4"/>
            <p:cNvSpPr/>
            <p:nvPr/>
          </p:nvSpPr>
          <p:spPr>
            <a:xfrm>
              <a:off x="94488" y="3240152"/>
              <a:ext cx="7886700" cy="47625"/>
            </a:xfrm>
            <a:custGeom>
              <a:avLst/>
              <a:gdLst/>
              <a:ahLst/>
              <a:cxnLst/>
              <a:rect l="l" t="t" r="r" b="b"/>
              <a:pathLst>
                <a:path w="7886700" h="47625">
                  <a:moveTo>
                    <a:pt x="0" y="0"/>
                  </a:moveTo>
                  <a:lnTo>
                    <a:pt x="0" y="41019"/>
                  </a:lnTo>
                  <a:lnTo>
                    <a:pt x="7886700" y="47115"/>
                  </a:lnTo>
                  <a:lnTo>
                    <a:pt x="7886700" y="6094"/>
                  </a:lnTo>
                  <a:lnTo>
                    <a:pt x="0" y="0"/>
                  </a:lnTo>
                  <a:close/>
                </a:path>
              </a:pathLst>
            </a:custGeom>
            <a:solidFill>
              <a:srgbClr val="FFC000"/>
            </a:solidFill>
          </p:spPr>
          <p:txBody>
            <a:bodyPr wrap="square" lIns="0" tIns="0" rIns="0" bIns="0" rtlCol="0"/>
            <a:lstStyle/>
            <a:p>
              <a:endParaRPr sz="1571"/>
            </a:p>
          </p:txBody>
        </p:sp>
        <p:sp>
          <p:nvSpPr>
            <p:cNvPr id="5" name="object 5"/>
            <p:cNvSpPr/>
            <p:nvPr/>
          </p:nvSpPr>
          <p:spPr>
            <a:xfrm>
              <a:off x="103632" y="3170047"/>
              <a:ext cx="7877809" cy="22860"/>
            </a:xfrm>
            <a:custGeom>
              <a:avLst/>
              <a:gdLst/>
              <a:ahLst/>
              <a:cxnLst/>
              <a:rect l="l" t="t" r="r" b="b"/>
              <a:pathLst>
                <a:path w="7877809" h="22860">
                  <a:moveTo>
                    <a:pt x="7877556" y="0"/>
                  </a:moveTo>
                  <a:lnTo>
                    <a:pt x="0" y="0"/>
                  </a:lnTo>
                  <a:lnTo>
                    <a:pt x="0" y="22732"/>
                  </a:lnTo>
                  <a:lnTo>
                    <a:pt x="7877556" y="22732"/>
                  </a:lnTo>
                  <a:lnTo>
                    <a:pt x="7877556" y="0"/>
                  </a:lnTo>
                  <a:close/>
                </a:path>
              </a:pathLst>
            </a:custGeom>
            <a:solidFill>
              <a:srgbClr val="E26306"/>
            </a:solidFill>
          </p:spPr>
          <p:txBody>
            <a:bodyPr wrap="square" lIns="0" tIns="0" rIns="0" bIns="0" rtlCol="0"/>
            <a:lstStyle/>
            <a:p>
              <a:endParaRPr sz="1571"/>
            </a:p>
          </p:txBody>
        </p:sp>
      </p:grpSp>
      <p:sp>
        <p:nvSpPr>
          <p:cNvPr id="8" name="文字方塊 7">
            <a:extLst>
              <a:ext uri="{FF2B5EF4-FFF2-40B4-BE49-F238E27FC236}">
                <a16:creationId xmlns:a16="http://schemas.microsoft.com/office/drawing/2014/main" id="{B41B3BEB-94E8-4F92-B9B5-C05B195399DF}"/>
              </a:ext>
            </a:extLst>
          </p:cNvPr>
          <p:cNvSpPr txBox="1"/>
          <p:nvPr/>
        </p:nvSpPr>
        <p:spPr>
          <a:xfrm>
            <a:off x="1701800" y="3861664"/>
            <a:ext cx="5590563" cy="854080"/>
          </a:xfrm>
          <a:prstGeom prst="rect">
            <a:avLst/>
          </a:prstGeom>
          <a:noFill/>
        </p:spPr>
        <p:txBody>
          <a:bodyPr wrap="square">
            <a:spAutoFit/>
          </a:bodyPr>
          <a:lstStyle/>
          <a:p>
            <a:pPr algn="ctr"/>
            <a:r>
              <a:rPr lang="zh-TW" altLang="en-US" sz="1650" b="1" dirty="0">
                <a:latin typeface="微軟正黑體" panose="020B0604030504040204" pitchFamily="34" charset="-120"/>
                <a:ea typeface="微軟正黑體" panose="020B0604030504040204" pitchFamily="34" charset="-120"/>
              </a:rPr>
              <a:t>財團法人職業災害預防及重建中心</a:t>
            </a:r>
          </a:p>
          <a:p>
            <a:pPr algn="ctr"/>
            <a:endParaRPr lang="zh-TW" altLang="en-US" sz="1650" b="1" dirty="0">
              <a:latin typeface="微軟正黑體" panose="020B0604030504040204" pitchFamily="34" charset="-120"/>
              <a:ea typeface="微軟正黑體" panose="020B0604030504040204" pitchFamily="34" charset="-120"/>
            </a:endParaRPr>
          </a:p>
          <a:p>
            <a:pPr algn="ctr"/>
            <a:r>
              <a:rPr lang="zh-TW" altLang="en-US" sz="1650" b="1" dirty="0">
                <a:latin typeface="微軟正黑體" panose="020B0604030504040204" pitchFamily="34" charset="-120"/>
                <a:ea typeface="微軟正黑體" panose="020B0604030504040204" pitchFamily="34" charset="-120"/>
              </a:rPr>
              <a:t>職業衛生健康服務處  副處長 李士弘</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2285408" y="696128"/>
            <a:ext cx="7040782" cy="871731"/>
          </a:xfrm>
        </p:spPr>
        <p:txBody>
          <a:bodyPr>
            <a:normAutofit/>
          </a:bodyPr>
          <a:lstStyle/>
          <a:p>
            <a:pPr eaLnBrk="1" hangingPunct="1">
              <a:defRPr/>
            </a:pPr>
            <a:r>
              <a:rPr lang="zh-TW" altLang="en-US" dirty="0">
                <a:solidFill>
                  <a:schemeClr val="tx1"/>
                </a:solidFill>
                <a:latin typeface="標楷體" panose="03000509000000000000" pitchFamily="65" charset="-120"/>
                <a:ea typeface="標楷體" panose="03000509000000000000" pitchFamily="65" charset="-120"/>
              </a:rPr>
              <a:t>職業衛生</a:t>
            </a:r>
            <a:r>
              <a:rPr lang="en-US" altLang="zh-TW" dirty="0">
                <a:solidFill>
                  <a:schemeClr val="tx1"/>
                </a:solidFill>
                <a:latin typeface="標楷體" panose="03000509000000000000" pitchFamily="65" charset="-120"/>
                <a:ea typeface="標楷體" panose="03000509000000000000" pitchFamily="65" charset="-120"/>
              </a:rPr>
              <a:t>-</a:t>
            </a:r>
            <a:r>
              <a:rPr lang="zh-TW" altLang="en-US" dirty="0">
                <a:solidFill>
                  <a:schemeClr val="tx1"/>
                </a:solidFill>
                <a:latin typeface="標楷體" panose="03000509000000000000" pitchFamily="65" charset="-120"/>
                <a:ea typeface="標楷體" panose="03000509000000000000" pitchFamily="65" charset="-120"/>
              </a:rPr>
              <a:t>化學品危害預防</a:t>
            </a:r>
          </a:p>
        </p:txBody>
      </p:sp>
      <p:sp>
        <p:nvSpPr>
          <p:cNvPr id="40963" name="Rectangle 3"/>
          <p:cNvSpPr>
            <a:spLocks noGrp="1" noChangeArrowheads="1"/>
          </p:cNvSpPr>
          <p:nvPr>
            <p:ph type="body" sz="half" idx="1"/>
          </p:nvPr>
        </p:nvSpPr>
        <p:spPr>
          <a:xfrm>
            <a:off x="1275520" y="1966975"/>
            <a:ext cx="8097203" cy="726149"/>
          </a:xfrm>
        </p:spPr>
        <p:txBody>
          <a:bodyPr/>
          <a:lstStyle/>
          <a:p>
            <a:pPr eaLnBrk="1" hangingPunct="1">
              <a:buClr>
                <a:schemeClr val="tx1"/>
              </a:buClr>
              <a:buFontTx/>
              <a:buBlip>
                <a:blip r:embed="rId2"/>
              </a:buBlip>
            </a:pPr>
            <a:r>
              <a:rPr lang="zh-TW" altLang="en-US" b="1" dirty="0">
                <a:latin typeface="標楷體" pitchFamily="65" charset="-120"/>
                <a:ea typeface="標楷體" pitchFamily="65" charset="-120"/>
              </a:rPr>
              <a:t>以管理化學物的</a:t>
            </a:r>
            <a:r>
              <a:rPr lang="zh-TW" altLang="en-US" b="1" dirty="0">
                <a:solidFill>
                  <a:srgbClr val="FF0000"/>
                </a:solidFill>
                <a:latin typeface="標楷體" pitchFamily="65" charset="-120"/>
                <a:ea typeface="標楷體" pitchFamily="65" charset="-120"/>
              </a:rPr>
              <a:t>暴露量</a:t>
            </a:r>
            <a:r>
              <a:rPr lang="en-US" altLang="zh-TW" b="1" dirty="0">
                <a:latin typeface="標楷體" pitchFamily="65" charset="-120"/>
                <a:ea typeface="標楷體" pitchFamily="65" charset="-120"/>
              </a:rPr>
              <a:t>,</a:t>
            </a:r>
            <a:r>
              <a:rPr lang="zh-TW" altLang="en-US" b="1" dirty="0">
                <a:latin typeface="標楷體" pitchFamily="65" charset="-120"/>
                <a:ea typeface="標楷體" pitchFamily="65" charset="-120"/>
              </a:rPr>
              <a:t>達到降低危害的目標</a:t>
            </a:r>
          </a:p>
          <a:p>
            <a:pPr eaLnBrk="1" hangingPunct="1">
              <a:buFontTx/>
              <a:buNone/>
            </a:pPr>
            <a:endParaRPr lang="en-US" altLang="zh-TW" b="1" dirty="0">
              <a:latin typeface="標楷體" pitchFamily="65" charset="-120"/>
              <a:ea typeface="標楷體" pitchFamily="65" charset="-120"/>
            </a:endParaRPr>
          </a:p>
        </p:txBody>
      </p:sp>
      <p:pic>
        <p:nvPicPr>
          <p:cNvPr id="40964" name="Picture 4" descr="PE02002_"/>
          <p:cNvPicPr>
            <a:picLocks noChangeAspect="1" noChangeArrowheads="1"/>
          </p:cNvPicPr>
          <p:nvPr/>
        </p:nvPicPr>
        <p:blipFill>
          <a:blip r:embed="rId3" cstate="print"/>
          <a:srcRect/>
          <a:stretch>
            <a:fillRect/>
          </a:stretch>
        </p:blipFill>
        <p:spPr bwMode="auto">
          <a:xfrm>
            <a:off x="8339317" y="4177781"/>
            <a:ext cx="2265242" cy="2052619"/>
          </a:xfrm>
          <a:prstGeom prst="rect">
            <a:avLst/>
          </a:prstGeom>
          <a:noFill/>
          <a:ln w="9525">
            <a:noFill/>
            <a:miter lim="800000"/>
            <a:headEnd/>
            <a:tailEnd/>
          </a:ln>
        </p:spPr>
      </p:pic>
      <p:pic>
        <p:nvPicPr>
          <p:cNvPr id="40965" name="Picture 5" descr="HM00361_"/>
          <p:cNvPicPr>
            <a:picLocks noChangeAspect="1" noChangeArrowheads="1"/>
          </p:cNvPicPr>
          <p:nvPr/>
        </p:nvPicPr>
        <p:blipFill>
          <a:blip r:embed="rId4" cstate="print"/>
          <a:srcRect/>
          <a:stretch>
            <a:fillRect/>
          </a:stretch>
        </p:blipFill>
        <p:spPr bwMode="auto">
          <a:xfrm>
            <a:off x="1275522" y="3072391"/>
            <a:ext cx="2812807" cy="2069511"/>
          </a:xfrm>
          <a:prstGeom prst="rect">
            <a:avLst/>
          </a:prstGeom>
          <a:noFill/>
          <a:ln w="9525">
            <a:noFill/>
            <a:miter lim="800000"/>
            <a:headEnd/>
            <a:tailEnd/>
          </a:ln>
        </p:spPr>
      </p:pic>
      <p:cxnSp>
        <p:nvCxnSpPr>
          <p:cNvPr id="40966" name="AutoShape 6"/>
          <p:cNvCxnSpPr>
            <a:cxnSpLocks noChangeShapeType="1"/>
          </p:cNvCxnSpPr>
          <p:nvPr/>
        </p:nvCxnSpPr>
        <p:spPr bwMode="auto">
          <a:xfrm>
            <a:off x="4267853" y="3877570"/>
            <a:ext cx="3960440" cy="1483076"/>
          </a:xfrm>
          <a:prstGeom prst="curvedConnector3">
            <a:avLst>
              <a:gd name="adj1" fmla="val 50000"/>
            </a:avLst>
          </a:prstGeom>
          <a:noFill/>
          <a:ln w="15875">
            <a:solidFill>
              <a:schemeClr val="tx1"/>
            </a:solidFill>
            <a:round/>
            <a:headEnd/>
            <a:tailEnd type="triangle" w="med" len="med"/>
          </a:ln>
        </p:spPr>
      </p:cxnSp>
      <p:sp>
        <p:nvSpPr>
          <p:cNvPr id="40967" name="Text Box 7"/>
          <p:cNvSpPr txBox="1">
            <a:spLocks noChangeArrowheads="1"/>
          </p:cNvSpPr>
          <p:nvPr/>
        </p:nvSpPr>
        <p:spPr bwMode="auto">
          <a:xfrm>
            <a:off x="2067609" y="5193304"/>
            <a:ext cx="1502334" cy="618952"/>
          </a:xfrm>
          <a:prstGeom prst="rect">
            <a:avLst/>
          </a:prstGeom>
          <a:noFill/>
          <a:ln w="9525">
            <a:noFill/>
            <a:miter lim="800000"/>
            <a:headEnd/>
            <a:tailEnd/>
          </a:ln>
        </p:spPr>
        <p:txBody>
          <a:bodyPr wrap="none">
            <a:spAutoFit/>
          </a:bodyPr>
          <a:lstStyle/>
          <a:p>
            <a:pPr defTabSz="1117613"/>
            <a:r>
              <a:rPr lang="zh-TW" altLang="en-US" sz="3422" b="1" dirty="0">
                <a:solidFill>
                  <a:srgbClr val="FF0000"/>
                </a:solidFill>
                <a:latin typeface="Arial" pitchFamily="34" charset="0"/>
                <a:ea typeface="標楷體" pitchFamily="65" charset="-120"/>
              </a:rPr>
              <a:t>發生源</a:t>
            </a:r>
          </a:p>
        </p:txBody>
      </p:sp>
      <p:sp>
        <p:nvSpPr>
          <p:cNvPr id="40968" name="Text Box 8"/>
          <p:cNvSpPr txBox="1">
            <a:spLocks noChangeArrowheads="1"/>
          </p:cNvSpPr>
          <p:nvPr/>
        </p:nvSpPr>
        <p:spPr bwMode="auto">
          <a:xfrm>
            <a:off x="6245127" y="2693124"/>
            <a:ext cx="711285" cy="3110788"/>
          </a:xfrm>
          <a:prstGeom prst="rect">
            <a:avLst/>
          </a:prstGeom>
          <a:noFill/>
          <a:ln w="9525">
            <a:noFill/>
            <a:miter lim="800000"/>
            <a:headEnd/>
            <a:tailEnd/>
          </a:ln>
        </p:spPr>
        <p:txBody>
          <a:bodyPr vert="eaVert" wrap="none">
            <a:spAutoFit/>
          </a:bodyPr>
          <a:lstStyle/>
          <a:p>
            <a:pPr defTabSz="1117613"/>
            <a:r>
              <a:rPr lang="zh-TW" altLang="en-US" sz="3422" b="1" dirty="0">
                <a:solidFill>
                  <a:srgbClr val="FFFFFF"/>
                </a:solidFill>
                <a:highlight>
                  <a:srgbClr val="000080"/>
                </a:highlight>
                <a:latin typeface="Arial" pitchFamily="34" charset="0"/>
                <a:ea typeface="標楷體" pitchFamily="65" charset="-120"/>
              </a:rPr>
              <a:t>化學物</a:t>
            </a:r>
            <a:r>
              <a:rPr lang="zh-TW" altLang="en-US" sz="3422" b="1" dirty="0">
                <a:solidFill>
                  <a:srgbClr val="FF0000"/>
                </a:solidFill>
                <a:latin typeface="Arial" pitchFamily="34" charset="0"/>
                <a:ea typeface="標楷體" pitchFamily="65" charset="-120"/>
              </a:rPr>
              <a:t>傳輸路徑</a:t>
            </a:r>
          </a:p>
        </p:txBody>
      </p:sp>
      <p:sp>
        <p:nvSpPr>
          <p:cNvPr id="40969" name="Text Box 9"/>
          <p:cNvSpPr txBox="1">
            <a:spLocks noChangeArrowheads="1"/>
          </p:cNvSpPr>
          <p:nvPr/>
        </p:nvSpPr>
        <p:spPr bwMode="auto">
          <a:xfrm>
            <a:off x="8492323" y="3374003"/>
            <a:ext cx="1644864" cy="618952"/>
          </a:xfrm>
          <a:prstGeom prst="rect">
            <a:avLst/>
          </a:prstGeom>
          <a:noFill/>
          <a:ln w="9525">
            <a:noFill/>
            <a:miter lim="800000"/>
            <a:headEnd/>
            <a:tailEnd/>
          </a:ln>
        </p:spPr>
        <p:txBody>
          <a:bodyPr wrap="square">
            <a:spAutoFit/>
          </a:bodyPr>
          <a:lstStyle/>
          <a:p>
            <a:pPr defTabSz="1117613"/>
            <a:r>
              <a:rPr lang="zh-TW" altLang="en-US" sz="3422" b="1" dirty="0">
                <a:solidFill>
                  <a:srgbClr val="FF0000"/>
                </a:solidFill>
                <a:latin typeface="Arial" pitchFamily="34" charset="0"/>
                <a:ea typeface="標楷體" pitchFamily="65" charset="-120"/>
              </a:rPr>
              <a:t>接受者</a:t>
            </a:r>
          </a:p>
        </p:txBody>
      </p:sp>
    </p:spTree>
    <p:extLst>
      <p:ext uri="{BB962C8B-B14F-4D97-AF65-F5344CB8AC3E}">
        <p14:creationId xmlns:p14="http://schemas.microsoft.com/office/powerpoint/2010/main" val="705948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頁尾版面配置區 3"/>
          <p:cNvSpPr>
            <a:spLocks noGrp="1"/>
          </p:cNvSpPr>
          <p:nvPr>
            <p:ph type="ftr" sz="quarter" idx="10"/>
          </p:nvPr>
        </p:nvSpPr>
        <p:spPr>
          <a:xfrm>
            <a:off x="1185349" y="6304885"/>
            <a:ext cx="3815342" cy="334698"/>
          </a:xfrm>
          <a:noFill/>
          <a:ln>
            <a:miter lim="800000"/>
            <a:headEnd/>
            <a:tailEnd/>
          </a:ln>
        </p:spPr>
        <p:txBody>
          <a:bodyPr/>
          <a:lstStyle/>
          <a:p>
            <a:pPr defTabSz="1117613"/>
            <a:r>
              <a:rPr lang="en-US" altLang="zh-TW" sz="1467" dirty="0">
                <a:solidFill>
                  <a:srgbClr val="000000"/>
                </a:solidFill>
                <a:latin typeface="Arial" pitchFamily="34" charset="0"/>
              </a:rPr>
              <a:t>Taken from Facilities and Safety - Module 2</a:t>
            </a:r>
          </a:p>
        </p:txBody>
      </p:sp>
      <p:sp>
        <p:nvSpPr>
          <p:cNvPr id="41987" name="投影片編號版面配置區 4"/>
          <p:cNvSpPr>
            <a:spLocks noGrp="1"/>
          </p:cNvSpPr>
          <p:nvPr>
            <p:ph type="sldNum" sz="quarter" idx="11"/>
          </p:nvPr>
        </p:nvSpPr>
        <p:spPr>
          <a:xfrm>
            <a:off x="10295103" y="6328754"/>
            <a:ext cx="641223" cy="334698"/>
          </a:xfrm>
          <a:noFill/>
          <a:ln>
            <a:miter lim="800000"/>
            <a:headEnd/>
            <a:tailEnd/>
          </a:ln>
        </p:spPr>
        <p:txBody>
          <a:bodyPr/>
          <a:lstStyle/>
          <a:p>
            <a:pPr defTabSz="1117613"/>
            <a:fld id="{39926BF5-039D-4494-A49E-9BC4CD0543D8}" type="slidenum">
              <a:rPr lang="en-US" altLang="zh-TW">
                <a:solidFill>
                  <a:srgbClr val="000000"/>
                </a:solidFill>
                <a:latin typeface="Arial" pitchFamily="34" charset="0"/>
              </a:rPr>
              <a:pPr defTabSz="1117613"/>
              <a:t>11</a:t>
            </a:fld>
            <a:endParaRPr lang="en-US" altLang="zh-TW" dirty="0">
              <a:solidFill>
                <a:srgbClr val="000000"/>
              </a:solidFill>
              <a:latin typeface="Arial" pitchFamily="34" charset="0"/>
            </a:endParaRPr>
          </a:p>
        </p:txBody>
      </p:sp>
      <p:sp>
        <p:nvSpPr>
          <p:cNvPr id="41988" name="Rectangle 3"/>
          <p:cNvSpPr>
            <a:spLocks noGrp="1" noChangeArrowheads="1"/>
          </p:cNvSpPr>
          <p:nvPr>
            <p:ph type="title"/>
          </p:nvPr>
        </p:nvSpPr>
        <p:spPr>
          <a:xfrm>
            <a:off x="371047" y="447871"/>
            <a:ext cx="10244667" cy="558800"/>
          </a:xfrm>
          <a:noFill/>
        </p:spPr>
        <p:txBody>
          <a:bodyPr>
            <a:normAutofit fontScale="90000"/>
          </a:bodyPr>
          <a:lstStyle/>
          <a:p>
            <a:pPr algn="ctr" eaLnBrk="1" hangingPunct="1"/>
            <a:r>
              <a:rPr lang="zh-TW" altLang="en-US" sz="3912" dirty="0">
                <a:solidFill>
                  <a:srgbClr val="0070C0"/>
                </a:solidFill>
                <a:latin typeface="標楷體" pitchFamily="65" charset="-120"/>
                <a:ea typeface="標楷體" pitchFamily="65" charset="-120"/>
              </a:rPr>
              <a:t>暴露途徑</a:t>
            </a:r>
            <a:endParaRPr lang="en-US" altLang="zh-TW" sz="3912" dirty="0">
              <a:solidFill>
                <a:srgbClr val="0070C0"/>
              </a:solidFill>
              <a:latin typeface="標楷體" pitchFamily="65" charset="-120"/>
              <a:ea typeface="標楷體" pitchFamily="65" charset="-120"/>
            </a:endParaRPr>
          </a:p>
        </p:txBody>
      </p:sp>
      <p:pic>
        <p:nvPicPr>
          <p:cNvPr id="41989" name="Picture 4" descr="j0411747"/>
          <p:cNvPicPr>
            <a:picLocks noChangeAspect="1" noChangeArrowheads="1"/>
          </p:cNvPicPr>
          <p:nvPr/>
        </p:nvPicPr>
        <p:blipFill>
          <a:blip r:embed="rId3" cstate="print"/>
          <a:srcRect/>
          <a:stretch>
            <a:fillRect/>
          </a:stretch>
        </p:blipFill>
        <p:spPr bwMode="auto">
          <a:xfrm>
            <a:off x="1187511" y="1576226"/>
            <a:ext cx="3696410" cy="4605736"/>
          </a:xfrm>
          <a:prstGeom prst="rect">
            <a:avLst/>
          </a:prstGeom>
          <a:noFill/>
          <a:ln w="9525">
            <a:noFill/>
            <a:miter lim="800000"/>
            <a:headEnd/>
            <a:tailEnd/>
          </a:ln>
        </p:spPr>
      </p:pic>
      <p:sp>
        <p:nvSpPr>
          <p:cNvPr id="41990" name="Text Box 5"/>
          <p:cNvSpPr txBox="1">
            <a:spLocks noChangeArrowheads="1"/>
          </p:cNvSpPr>
          <p:nvPr/>
        </p:nvSpPr>
        <p:spPr bwMode="auto">
          <a:xfrm>
            <a:off x="7260186" y="1466462"/>
            <a:ext cx="3355528" cy="4139979"/>
          </a:xfrm>
          <a:prstGeom prst="rect">
            <a:avLst/>
          </a:prstGeom>
          <a:noFill/>
          <a:ln w="9525">
            <a:noFill/>
            <a:miter lim="800000"/>
            <a:headEnd/>
            <a:tailEnd/>
          </a:ln>
        </p:spPr>
        <p:txBody>
          <a:bodyPr wrap="square">
            <a:spAutoFit/>
          </a:bodyPr>
          <a:lstStyle/>
          <a:p>
            <a:pPr defTabSz="1117613">
              <a:spcBef>
                <a:spcPct val="50000"/>
              </a:spcBef>
            </a:pPr>
            <a:r>
              <a:rPr lang="en-US" altLang="zh-TW" sz="1650" b="1" dirty="0">
                <a:solidFill>
                  <a:srgbClr val="000000"/>
                </a:solidFill>
                <a:latin typeface="Verdana" pitchFamily="34" charset="0"/>
              </a:rPr>
              <a:t>Ocular invasion</a:t>
            </a:r>
          </a:p>
          <a:p>
            <a:pPr defTabSz="1117613"/>
            <a:endParaRPr lang="en-US" altLang="zh-TW" sz="1650" b="1" dirty="0">
              <a:solidFill>
                <a:srgbClr val="000000"/>
              </a:solidFill>
              <a:latin typeface="Verdana" pitchFamily="34" charset="0"/>
            </a:endParaRPr>
          </a:p>
          <a:p>
            <a:pPr defTabSz="1117613">
              <a:spcBef>
                <a:spcPct val="50000"/>
              </a:spcBef>
            </a:pPr>
            <a:endParaRPr lang="en-US" altLang="zh-TW" sz="3055" b="1" dirty="0">
              <a:solidFill>
                <a:srgbClr val="000000"/>
              </a:solidFill>
              <a:latin typeface="標楷體" pitchFamily="65" charset="-120"/>
              <a:ea typeface="標楷體" pitchFamily="65" charset="-120"/>
            </a:endParaRPr>
          </a:p>
          <a:p>
            <a:pPr defTabSz="1117613"/>
            <a:r>
              <a:rPr lang="zh-TW" altLang="en-US" sz="3055" b="1" dirty="0">
                <a:solidFill>
                  <a:srgbClr val="000000"/>
                </a:solidFill>
                <a:latin typeface="標楷體" pitchFamily="65" charset="-120"/>
                <a:ea typeface="標楷體" pitchFamily="65" charset="-120"/>
              </a:rPr>
              <a:t>吸入</a:t>
            </a:r>
            <a:r>
              <a:rPr lang="en-US" altLang="zh-TW" sz="1650" b="1" dirty="0">
                <a:solidFill>
                  <a:srgbClr val="000000"/>
                </a:solidFill>
                <a:latin typeface="Verdana" pitchFamily="34" charset="0"/>
              </a:rPr>
              <a:t> </a:t>
            </a:r>
          </a:p>
          <a:p>
            <a:pPr defTabSz="1117613">
              <a:spcBef>
                <a:spcPct val="50000"/>
              </a:spcBef>
            </a:pPr>
            <a:endParaRPr lang="en-US" altLang="zh-TW" sz="1650" b="1" dirty="0">
              <a:solidFill>
                <a:srgbClr val="000000"/>
              </a:solidFill>
              <a:latin typeface="Verdana" pitchFamily="34" charset="0"/>
            </a:endParaRPr>
          </a:p>
          <a:p>
            <a:pPr defTabSz="1117613"/>
            <a:endParaRPr lang="en-US" altLang="zh-TW" sz="3055" b="1" dirty="0">
              <a:solidFill>
                <a:srgbClr val="000000"/>
              </a:solidFill>
              <a:latin typeface="標楷體" pitchFamily="65" charset="-120"/>
              <a:ea typeface="標楷體" pitchFamily="65" charset="-120"/>
            </a:endParaRPr>
          </a:p>
          <a:p>
            <a:pPr defTabSz="1117613"/>
            <a:r>
              <a:rPr lang="zh-TW" altLang="en-US" sz="3055" b="1" dirty="0">
                <a:solidFill>
                  <a:srgbClr val="000000"/>
                </a:solidFill>
                <a:latin typeface="標楷體" pitchFamily="65" charset="-120"/>
                <a:ea typeface="標楷體" pitchFamily="65" charset="-120"/>
              </a:rPr>
              <a:t>食入</a:t>
            </a:r>
            <a:endParaRPr lang="en-US" altLang="zh-TW" sz="3055" b="1" dirty="0">
              <a:solidFill>
                <a:srgbClr val="000000"/>
              </a:solidFill>
              <a:latin typeface="標楷體" pitchFamily="65" charset="-120"/>
              <a:ea typeface="標楷體" pitchFamily="65" charset="-120"/>
            </a:endParaRPr>
          </a:p>
          <a:p>
            <a:pPr defTabSz="1117613">
              <a:spcBef>
                <a:spcPct val="50000"/>
              </a:spcBef>
            </a:pPr>
            <a:endParaRPr lang="en-US" altLang="zh-TW" sz="1650" b="1" dirty="0">
              <a:solidFill>
                <a:srgbClr val="000000"/>
              </a:solidFill>
              <a:latin typeface="Verdana" pitchFamily="34" charset="0"/>
            </a:endParaRPr>
          </a:p>
          <a:p>
            <a:pPr defTabSz="1117613">
              <a:spcBef>
                <a:spcPts val="1467"/>
              </a:spcBef>
            </a:pPr>
            <a:r>
              <a:rPr lang="zh-TW" altLang="en-US" sz="3055" b="1" dirty="0">
                <a:solidFill>
                  <a:srgbClr val="000000"/>
                </a:solidFill>
                <a:latin typeface="標楷體" pitchFamily="65" charset="-120"/>
                <a:ea typeface="標楷體" pitchFamily="65" charset="-120"/>
              </a:rPr>
              <a:t>皮膚接觸</a:t>
            </a:r>
            <a:endParaRPr lang="en-US" altLang="zh-TW" sz="3055" b="1" dirty="0">
              <a:solidFill>
                <a:srgbClr val="000000"/>
              </a:solidFill>
              <a:latin typeface="標楷體" pitchFamily="65" charset="-120"/>
              <a:ea typeface="標楷體" pitchFamily="65" charset="-120"/>
            </a:endParaRPr>
          </a:p>
        </p:txBody>
      </p:sp>
      <p:sp>
        <p:nvSpPr>
          <p:cNvPr id="41991" name="Line 7"/>
          <p:cNvSpPr>
            <a:spLocks noChangeShapeType="1"/>
          </p:cNvSpPr>
          <p:nvPr/>
        </p:nvSpPr>
        <p:spPr bwMode="auto">
          <a:xfrm flipH="1">
            <a:off x="5059942" y="1986049"/>
            <a:ext cx="2048933" cy="349250"/>
          </a:xfrm>
          <a:prstGeom prst="line">
            <a:avLst/>
          </a:prstGeom>
          <a:noFill/>
          <a:ln w="57150">
            <a:solidFill>
              <a:schemeClr val="tx1"/>
            </a:solidFill>
            <a:round/>
            <a:headEnd/>
            <a:tailEnd type="triangle" w="med" len="med"/>
          </a:ln>
        </p:spPr>
        <p:txBody>
          <a:bodyPr/>
          <a:lstStyle/>
          <a:p>
            <a:pPr defTabSz="1117613"/>
            <a:endParaRPr lang="zh-TW" altLang="en-US" sz="1650">
              <a:solidFill>
                <a:srgbClr val="000000"/>
              </a:solidFill>
              <a:latin typeface="Arial" pitchFamily="34" charset="0"/>
            </a:endParaRPr>
          </a:p>
        </p:txBody>
      </p:sp>
      <p:sp>
        <p:nvSpPr>
          <p:cNvPr id="41992" name="Line 9"/>
          <p:cNvSpPr>
            <a:spLocks noChangeShapeType="1"/>
          </p:cNvSpPr>
          <p:nvPr/>
        </p:nvSpPr>
        <p:spPr bwMode="auto">
          <a:xfrm flipH="1" flipV="1">
            <a:off x="5323972" y="3977856"/>
            <a:ext cx="1144126" cy="419099"/>
          </a:xfrm>
          <a:prstGeom prst="line">
            <a:avLst/>
          </a:prstGeom>
          <a:noFill/>
          <a:ln w="57150">
            <a:solidFill>
              <a:schemeClr val="tx1"/>
            </a:solidFill>
            <a:round/>
            <a:headEnd/>
            <a:tailEnd type="triangle" w="med" len="med"/>
          </a:ln>
        </p:spPr>
        <p:txBody>
          <a:bodyPr/>
          <a:lstStyle/>
          <a:p>
            <a:pPr defTabSz="1117613"/>
            <a:endParaRPr lang="zh-TW" altLang="en-US" sz="1650">
              <a:solidFill>
                <a:srgbClr val="000000"/>
              </a:solidFill>
              <a:latin typeface="Arial" pitchFamily="34" charset="0"/>
            </a:endParaRPr>
          </a:p>
        </p:txBody>
      </p:sp>
      <p:sp>
        <p:nvSpPr>
          <p:cNvPr id="41993" name="Line 10"/>
          <p:cNvSpPr>
            <a:spLocks noChangeShapeType="1"/>
          </p:cNvSpPr>
          <p:nvPr/>
        </p:nvSpPr>
        <p:spPr bwMode="auto">
          <a:xfrm flipH="1" flipV="1">
            <a:off x="5147952" y="3220575"/>
            <a:ext cx="1604670" cy="104775"/>
          </a:xfrm>
          <a:prstGeom prst="line">
            <a:avLst/>
          </a:prstGeom>
          <a:noFill/>
          <a:ln w="57150">
            <a:solidFill>
              <a:schemeClr val="tx1"/>
            </a:solidFill>
            <a:round/>
            <a:headEnd/>
            <a:tailEnd type="triangle" w="med" len="med"/>
          </a:ln>
        </p:spPr>
        <p:txBody>
          <a:bodyPr/>
          <a:lstStyle/>
          <a:p>
            <a:pPr defTabSz="1117613"/>
            <a:endParaRPr lang="zh-TW" altLang="en-US" sz="1650">
              <a:solidFill>
                <a:srgbClr val="000000"/>
              </a:solidFill>
              <a:latin typeface="Arial" pitchFamily="34" charset="0"/>
            </a:endParaRPr>
          </a:p>
        </p:txBody>
      </p:sp>
      <p:sp>
        <p:nvSpPr>
          <p:cNvPr id="41994" name="Line 11"/>
          <p:cNvSpPr>
            <a:spLocks noChangeShapeType="1"/>
          </p:cNvSpPr>
          <p:nvPr/>
        </p:nvSpPr>
        <p:spPr bwMode="auto">
          <a:xfrm flipH="1" flipV="1">
            <a:off x="5147952" y="4954356"/>
            <a:ext cx="1604670" cy="582308"/>
          </a:xfrm>
          <a:prstGeom prst="line">
            <a:avLst/>
          </a:prstGeom>
          <a:noFill/>
          <a:ln w="57150">
            <a:solidFill>
              <a:schemeClr val="tx1"/>
            </a:solidFill>
            <a:round/>
            <a:headEnd/>
            <a:tailEnd type="triangle" w="med" len="med"/>
          </a:ln>
        </p:spPr>
        <p:txBody>
          <a:bodyPr/>
          <a:lstStyle/>
          <a:p>
            <a:pPr defTabSz="1117613"/>
            <a:endParaRPr lang="zh-TW" altLang="en-US" sz="1650">
              <a:solidFill>
                <a:srgbClr val="000000"/>
              </a:solidFill>
              <a:latin typeface="Arial" pitchFamily="34" charset="0"/>
            </a:endParaRPr>
          </a:p>
        </p:txBody>
      </p:sp>
    </p:spTree>
    <p:extLst>
      <p:ext uri="{BB962C8B-B14F-4D97-AF65-F5344CB8AC3E}">
        <p14:creationId xmlns:p14="http://schemas.microsoft.com/office/powerpoint/2010/main" val="1765509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099502" y="784138"/>
            <a:ext cx="6688743" cy="852752"/>
          </a:xfrm>
        </p:spPr>
        <p:txBody>
          <a:bodyPr>
            <a:normAutofit/>
          </a:bodyPr>
          <a:lstStyle/>
          <a:p>
            <a:pPr eaLnBrk="1" hangingPunct="1">
              <a:defRPr/>
            </a:pPr>
            <a:r>
              <a:rPr lang="en-GB" altLang="zh-TW" dirty="0"/>
              <a:t>The dose-response curve</a:t>
            </a:r>
          </a:p>
        </p:txBody>
      </p:sp>
      <p:sp>
        <p:nvSpPr>
          <p:cNvPr id="45061" name="Rectangle 9"/>
          <p:cNvSpPr>
            <a:spLocks noChangeArrowheads="1"/>
          </p:cNvSpPr>
          <p:nvPr/>
        </p:nvSpPr>
        <p:spPr bwMode="auto">
          <a:xfrm>
            <a:off x="4115331" y="5243382"/>
            <a:ext cx="1296105" cy="480219"/>
          </a:xfrm>
          <a:prstGeom prst="rect">
            <a:avLst/>
          </a:prstGeom>
          <a:noFill/>
          <a:ln w="9525">
            <a:noFill/>
            <a:miter lim="800000"/>
            <a:headEnd/>
            <a:tailEnd/>
          </a:ln>
        </p:spPr>
        <p:txBody>
          <a:bodyPr/>
          <a:lstStyle/>
          <a:p>
            <a:pPr defTabSz="1117613"/>
            <a:endParaRPr lang="en-US" altLang="zh-TW" sz="1650">
              <a:solidFill>
                <a:srgbClr val="000000"/>
              </a:solidFill>
              <a:latin typeface="Arial" pitchFamily="34" charset="0"/>
            </a:endParaRPr>
          </a:p>
        </p:txBody>
      </p:sp>
      <p:sp>
        <p:nvSpPr>
          <p:cNvPr id="344083" name="Text Box 19"/>
          <p:cNvSpPr txBox="1">
            <a:spLocks noChangeArrowheads="1"/>
          </p:cNvSpPr>
          <p:nvPr/>
        </p:nvSpPr>
        <p:spPr bwMode="auto">
          <a:xfrm>
            <a:off x="7788245" y="1394909"/>
            <a:ext cx="3034837" cy="2123658"/>
          </a:xfrm>
          <a:prstGeom prst="rect">
            <a:avLst/>
          </a:prstGeom>
          <a:solidFill>
            <a:schemeClr val="bg1"/>
          </a:solidFill>
          <a:ln w="9525">
            <a:noFill/>
            <a:miter lim="800000"/>
            <a:headEnd/>
            <a:tailEnd/>
          </a:ln>
        </p:spPr>
        <p:txBody>
          <a:bodyPr wrap="square">
            <a:spAutoFit/>
          </a:bodyPr>
          <a:lstStyle/>
          <a:p>
            <a:pPr marL="357015" indent="-357015" defTabSz="1117613">
              <a:buFontTx/>
              <a:buChar char="•"/>
            </a:pPr>
            <a:r>
              <a:rPr lang="en-GB" altLang="zh-TW" sz="1650" dirty="0">
                <a:solidFill>
                  <a:srgbClr val="000000"/>
                </a:solidFill>
                <a:latin typeface="Arial" pitchFamily="34" charset="0"/>
                <a:cs typeface="Times New Roman" pitchFamily="18" charset="0"/>
              </a:rPr>
              <a:t>It is possible to ‘overdose’ on large volumes of water</a:t>
            </a:r>
          </a:p>
          <a:p>
            <a:pPr marL="357015" indent="-357015" defTabSz="1117613">
              <a:buFontTx/>
              <a:buChar char="•"/>
            </a:pPr>
            <a:r>
              <a:rPr lang="en-GB" altLang="zh-TW" sz="1650" dirty="0">
                <a:solidFill>
                  <a:srgbClr val="000000"/>
                </a:solidFill>
                <a:latin typeface="Arial" pitchFamily="34" charset="0"/>
                <a:cs typeface="Times New Roman" pitchFamily="18" charset="0"/>
              </a:rPr>
              <a:t>A 10g dose of caffeine causes convulsions and vomiting (1 cup of coffee</a:t>
            </a:r>
          </a:p>
          <a:p>
            <a:pPr marL="357015" indent="-357015" defTabSz="1117613"/>
            <a:r>
              <a:rPr lang="en-GB" altLang="zh-TW" sz="1650" dirty="0">
                <a:solidFill>
                  <a:srgbClr val="000000"/>
                </a:solidFill>
                <a:latin typeface="Arial" pitchFamily="34" charset="0"/>
                <a:cs typeface="Times New Roman" pitchFamily="18" charset="0"/>
              </a:rPr>
              <a:t>~ 150 mg caffeine</a:t>
            </a:r>
          </a:p>
          <a:p>
            <a:pPr marL="357015" indent="-357015" defTabSz="1117613">
              <a:buFontTx/>
              <a:buChar char="•"/>
            </a:pPr>
            <a:r>
              <a:rPr lang="en-GB" altLang="zh-TW" sz="1650" dirty="0">
                <a:solidFill>
                  <a:srgbClr val="000000"/>
                </a:solidFill>
                <a:latin typeface="Arial" pitchFamily="34" charset="0"/>
                <a:cs typeface="Times New Roman" pitchFamily="18" charset="0"/>
              </a:rPr>
              <a:t>A fatal dose of salt is estimated to be ~ 250g</a:t>
            </a:r>
          </a:p>
        </p:txBody>
      </p:sp>
      <p:grpSp>
        <p:nvGrpSpPr>
          <p:cNvPr id="17" name="群組 16"/>
          <p:cNvGrpSpPr/>
          <p:nvPr/>
        </p:nvGrpSpPr>
        <p:grpSpPr>
          <a:xfrm>
            <a:off x="305474" y="2214296"/>
            <a:ext cx="8383941" cy="4022197"/>
            <a:chOff x="-1588" y="981075"/>
            <a:chExt cx="6859588" cy="4387850"/>
          </a:xfrm>
        </p:grpSpPr>
        <p:sp>
          <p:nvSpPr>
            <p:cNvPr id="18" name="Freeform 3"/>
            <p:cNvSpPr>
              <a:spLocks/>
            </p:cNvSpPr>
            <p:nvPr/>
          </p:nvSpPr>
          <p:spPr bwMode="auto">
            <a:xfrm>
              <a:off x="900113" y="1189038"/>
              <a:ext cx="5105400" cy="3429000"/>
            </a:xfrm>
            <a:custGeom>
              <a:avLst/>
              <a:gdLst>
                <a:gd name="T0" fmla="*/ 0 w 3216"/>
                <a:gd name="T1" fmla="*/ 2147483647 h 2160"/>
                <a:gd name="T2" fmla="*/ 2147483647 w 3216"/>
                <a:gd name="T3" fmla="*/ 2147483647 h 2160"/>
                <a:gd name="T4" fmla="*/ 2147483647 w 3216"/>
                <a:gd name="T5" fmla="*/ 2147483647 h 2160"/>
                <a:gd name="T6" fmla="*/ 2147483647 w 3216"/>
                <a:gd name="T7" fmla="*/ 2147483647 h 2160"/>
                <a:gd name="T8" fmla="*/ 2147483647 w 3216"/>
                <a:gd name="T9" fmla="*/ 2147483647 h 2160"/>
                <a:gd name="T10" fmla="*/ 2147483647 w 3216"/>
                <a:gd name="T11" fmla="*/ 2147483647 h 2160"/>
                <a:gd name="T12" fmla="*/ 2147483647 w 3216"/>
                <a:gd name="T13" fmla="*/ 2147483647 h 2160"/>
                <a:gd name="T14" fmla="*/ 2147483647 w 3216"/>
                <a:gd name="T15" fmla="*/ 0 h 2160"/>
                <a:gd name="T16" fmla="*/ 2147483647 w 3216"/>
                <a:gd name="T17" fmla="*/ 2147483647 h 2160"/>
                <a:gd name="T18" fmla="*/ 2147483647 w 3216"/>
                <a:gd name="T19" fmla="*/ 2147483647 h 216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16"/>
                <a:gd name="T31" fmla="*/ 0 h 2160"/>
                <a:gd name="T32" fmla="*/ 3216 w 3216"/>
                <a:gd name="T33" fmla="*/ 2160 h 216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16" h="2160">
                  <a:moveTo>
                    <a:pt x="0" y="2160"/>
                  </a:moveTo>
                  <a:lnTo>
                    <a:pt x="384" y="2160"/>
                  </a:lnTo>
                  <a:lnTo>
                    <a:pt x="480" y="2112"/>
                  </a:lnTo>
                  <a:lnTo>
                    <a:pt x="1776" y="480"/>
                  </a:lnTo>
                  <a:lnTo>
                    <a:pt x="2064" y="192"/>
                  </a:lnTo>
                  <a:lnTo>
                    <a:pt x="2256" y="96"/>
                  </a:lnTo>
                  <a:lnTo>
                    <a:pt x="2841" y="5"/>
                  </a:lnTo>
                  <a:lnTo>
                    <a:pt x="3216" y="0"/>
                  </a:lnTo>
                  <a:lnTo>
                    <a:pt x="3216" y="2160"/>
                  </a:lnTo>
                  <a:lnTo>
                    <a:pt x="384" y="2160"/>
                  </a:lnTo>
                </a:path>
              </a:pathLst>
            </a:custGeom>
            <a:noFill/>
            <a:ln w="9525">
              <a:solidFill>
                <a:schemeClr val="tx1"/>
              </a:solidFill>
              <a:round/>
              <a:headEnd/>
              <a:tailEnd/>
            </a:ln>
          </p:spPr>
          <p:txBody>
            <a:bodyPr/>
            <a:lstStyle/>
            <a:p>
              <a:pPr defTabSz="1117613"/>
              <a:endParaRPr lang="zh-TW" altLang="en-US" sz="1650">
                <a:solidFill>
                  <a:srgbClr val="000000"/>
                </a:solidFill>
                <a:latin typeface="Arial" pitchFamily="34" charset="0"/>
              </a:endParaRPr>
            </a:p>
          </p:txBody>
        </p:sp>
        <p:grpSp>
          <p:nvGrpSpPr>
            <p:cNvPr id="19" name="Group 4"/>
            <p:cNvGrpSpPr>
              <a:grpSpLocks/>
            </p:cNvGrpSpPr>
            <p:nvPr/>
          </p:nvGrpSpPr>
          <p:grpSpPr bwMode="auto">
            <a:xfrm>
              <a:off x="1476374" y="1765300"/>
              <a:ext cx="1322388" cy="2790825"/>
              <a:chOff x="960" y="1091"/>
              <a:chExt cx="833" cy="1758"/>
            </a:xfrm>
          </p:grpSpPr>
          <p:grpSp>
            <p:nvGrpSpPr>
              <p:cNvPr id="26" name="Group 5"/>
              <p:cNvGrpSpPr>
                <a:grpSpLocks/>
              </p:cNvGrpSpPr>
              <p:nvPr/>
            </p:nvGrpSpPr>
            <p:grpSpPr bwMode="auto">
              <a:xfrm>
                <a:off x="1008" y="1283"/>
                <a:ext cx="336" cy="1566"/>
                <a:chOff x="1250" y="1334"/>
                <a:chExt cx="820" cy="1470"/>
              </a:xfrm>
            </p:grpSpPr>
            <p:sp>
              <p:nvSpPr>
                <p:cNvPr id="28" name="Line 6"/>
                <p:cNvSpPr>
                  <a:spLocks noChangeShapeType="1"/>
                </p:cNvSpPr>
                <p:nvPr/>
              </p:nvSpPr>
              <p:spPr bwMode="auto">
                <a:xfrm flipV="1">
                  <a:off x="1294" y="1334"/>
                  <a:ext cx="776" cy="1388"/>
                </a:xfrm>
                <a:prstGeom prst="line">
                  <a:avLst/>
                </a:prstGeom>
                <a:noFill/>
                <a:ln w="17463">
                  <a:solidFill>
                    <a:srgbClr val="00CC99"/>
                  </a:solidFill>
                  <a:round/>
                  <a:headEnd/>
                  <a:tailEnd/>
                </a:ln>
              </p:spPr>
              <p:txBody>
                <a:bodyPr/>
                <a:lstStyle/>
                <a:p>
                  <a:pPr defTabSz="1117613"/>
                  <a:endParaRPr lang="zh-TW" altLang="en-US" sz="1650">
                    <a:solidFill>
                      <a:srgbClr val="000000"/>
                    </a:solidFill>
                    <a:latin typeface="Arial" pitchFamily="34" charset="0"/>
                  </a:endParaRPr>
                </a:p>
              </p:txBody>
            </p:sp>
            <p:sp>
              <p:nvSpPr>
                <p:cNvPr id="29" name="Freeform 7"/>
                <p:cNvSpPr>
                  <a:spLocks/>
                </p:cNvSpPr>
                <p:nvPr/>
              </p:nvSpPr>
              <p:spPr bwMode="auto">
                <a:xfrm>
                  <a:off x="1250" y="2657"/>
                  <a:ext cx="113" cy="147"/>
                </a:xfrm>
                <a:custGeom>
                  <a:avLst/>
                  <a:gdLst>
                    <a:gd name="T0" fmla="*/ 29 w 113"/>
                    <a:gd name="T1" fmla="*/ 0 h 147"/>
                    <a:gd name="T2" fmla="*/ 0 w 113"/>
                    <a:gd name="T3" fmla="*/ 147 h 147"/>
                    <a:gd name="T4" fmla="*/ 113 w 113"/>
                    <a:gd name="T5" fmla="*/ 47 h 147"/>
                    <a:gd name="T6" fmla="*/ 49 w 113"/>
                    <a:gd name="T7" fmla="*/ 63 h 147"/>
                    <a:gd name="T8" fmla="*/ 29 w 113"/>
                    <a:gd name="T9" fmla="*/ 0 h 147"/>
                    <a:gd name="T10" fmla="*/ 0 60000 65536"/>
                    <a:gd name="T11" fmla="*/ 0 60000 65536"/>
                    <a:gd name="T12" fmla="*/ 0 60000 65536"/>
                    <a:gd name="T13" fmla="*/ 0 60000 65536"/>
                    <a:gd name="T14" fmla="*/ 0 60000 65536"/>
                    <a:gd name="T15" fmla="*/ 0 w 113"/>
                    <a:gd name="T16" fmla="*/ 0 h 147"/>
                    <a:gd name="T17" fmla="*/ 113 w 113"/>
                    <a:gd name="T18" fmla="*/ 147 h 147"/>
                  </a:gdLst>
                  <a:ahLst/>
                  <a:cxnLst>
                    <a:cxn ang="T10">
                      <a:pos x="T0" y="T1"/>
                    </a:cxn>
                    <a:cxn ang="T11">
                      <a:pos x="T2" y="T3"/>
                    </a:cxn>
                    <a:cxn ang="T12">
                      <a:pos x="T4" y="T5"/>
                    </a:cxn>
                    <a:cxn ang="T13">
                      <a:pos x="T6" y="T7"/>
                    </a:cxn>
                    <a:cxn ang="T14">
                      <a:pos x="T8" y="T9"/>
                    </a:cxn>
                  </a:cxnLst>
                  <a:rect l="T15" t="T16" r="T17" b="T18"/>
                  <a:pathLst>
                    <a:path w="113" h="147">
                      <a:moveTo>
                        <a:pt x="29" y="0"/>
                      </a:moveTo>
                      <a:lnTo>
                        <a:pt x="0" y="147"/>
                      </a:lnTo>
                      <a:lnTo>
                        <a:pt x="113" y="47"/>
                      </a:lnTo>
                      <a:lnTo>
                        <a:pt x="49" y="63"/>
                      </a:lnTo>
                      <a:lnTo>
                        <a:pt x="29" y="0"/>
                      </a:lnTo>
                      <a:close/>
                    </a:path>
                  </a:pathLst>
                </a:custGeom>
                <a:solidFill>
                  <a:srgbClr val="00CC99"/>
                </a:solidFill>
                <a:ln w="9525">
                  <a:noFill/>
                  <a:round/>
                  <a:headEnd/>
                  <a:tailEnd/>
                </a:ln>
              </p:spPr>
              <p:txBody>
                <a:bodyPr/>
                <a:lstStyle/>
                <a:p>
                  <a:pPr defTabSz="1117613"/>
                  <a:endParaRPr lang="zh-TW" altLang="en-US" sz="1650">
                    <a:solidFill>
                      <a:srgbClr val="000000"/>
                    </a:solidFill>
                    <a:latin typeface="Arial" pitchFamily="34" charset="0"/>
                  </a:endParaRPr>
                </a:p>
              </p:txBody>
            </p:sp>
          </p:grpSp>
          <p:sp>
            <p:nvSpPr>
              <p:cNvPr id="27" name="Rectangle 8"/>
              <p:cNvSpPr>
                <a:spLocks noChangeArrowheads="1"/>
              </p:cNvSpPr>
              <p:nvPr/>
            </p:nvSpPr>
            <p:spPr bwMode="auto">
              <a:xfrm>
                <a:off x="960" y="1091"/>
                <a:ext cx="833" cy="259"/>
              </a:xfrm>
              <a:prstGeom prst="rect">
                <a:avLst/>
              </a:prstGeom>
              <a:noFill/>
              <a:ln w="9525">
                <a:noFill/>
                <a:miter lim="800000"/>
                <a:headEnd/>
                <a:tailEnd/>
              </a:ln>
            </p:spPr>
            <p:txBody>
              <a:bodyPr wrap="none" lIns="0" tIns="0" rIns="0" bIns="0">
                <a:spAutoFit/>
              </a:bodyPr>
              <a:lstStyle/>
              <a:p>
                <a:pPr defTabSz="1117613"/>
                <a:r>
                  <a:rPr lang="en-GB" altLang="zh-TW" sz="2445" b="1">
                    <a:solidFill>
                      <a:srgbClr val="00CC99"/>
                    </a:solidFill>
                    <a:latin typeface="Arial" pitchFamily="34" charset="0"/>
                    <a:cs typeface="Times New Roman" pitchFamily="18" charset="0"/>
                  </a:rPr>
                  <a:t>threshold?</a:t>
                </a:r>
                <a:endParaRPr lang="en-GB" altLang="zh-TW" sz="1650">
                  <a:solidFill>
                    <a:srgbClr val="000000"/>
                  </a:solidFill>
                  <a:latin typeface="Arial" pitchFamily="34" charset="0"/>
                  <a:cs typeface="Times New Roman" pitchFamily="18" charset="0"/>
                </a:endParaRPr>
              </a:p>
            </p:txBody>
          </p:sp>
        </p:grpSp>
        <p:grpSp>
          <p:nvGrpSpPr>
            <p:cNvPr id="20" name="Group 10"/>
            <p:cNvGrpSpPr>
              <a:grpSpLocks/>
            </p:cNvGrpSpPr>
            <p:nvPr/>
          </p:nvGrpSpPr>
          <p:grpSpPr bwMode="auto">
            <a:xfrm>
              <a:off x="-1588" y="981075"/>
              <a:ext cx="6859588" cy="4387850"/>
              <a:chOff x="-1" y="866"/>
              <a:chExt cx="4321" cy="2764"/>
            </a:xfrm>
          </p:grpSpPr>
          <p:sp>
            <p:nvSpPr>
              <p:cNvPr id="22" name="Line 11"/>
              <p:cNvSpPr>
                <a:spLocks noChangeShapeType="1"/>
              </p:cNvSpPr>
              <p:nvPr/>
            </p:nvSpPr>
            <p:spPr bwMode="auto">
              <a:xfrm>
                <a:off x="336" y="866"/>
                <a:ext cx="1" cy="2444"/>
              </a:xfrm>
              <a:prstGeom prst="line">
                <a:avLst/>
              </a:prstGeom>
              <a:noFill/>
              <a:ln w="38100">
                <a:solidFill>
                  <a:srgbClr val="000000"/>
                </a:solidFill>
                <a:round/>
                <a:headEnd/>
                <a:tailEnd/>
              </a:ln>
            </p:spPr>
            <p:txBody>
              <a:bodyPr/>
              <a:lstStyle/>
              <a:p>
                <a:pPr defTabSz="1117613"/>
                <a:endParaRPr lang="zh-TW" altLang="en-US" sz="1650">
                  <a:solidFill>
                    <a:srgbClr val="000000"/>
                  </a:solidFill>
                  <a:latin typeface="Arial" pitchFamily="34" charset="0"/>
                </a:endParaRPr>
              </a:p>
            </p:txBody>
          </p:sp>
          <p:sp>
            <p:nvSpPr>
              <p:cNvPr id="23" name="Line 12"/>
              <p:cNvSpPr>
                <a:spLocks noChangeShapeType="1"/>
              </p:cNvSpPr>
              <p:nvPr/>
            </p:nvSpPr>
            <p:spPr bwMode="auto">
              <a:xfrm>
                <a:off x="96" y="3203"/>
                <a:ext cx="4224" cy="0"/>
              </a:xfrm>
              <a:prstGeom prst="line">
                <a:avLst/>
              </a:prstGeom>
              <a:noFill/>
              <a:ln w="38100">
                <a:solidFill>
                  <a:srgbClr val="000000"/>
                </a:solidFill>
                <a:round/>
                <a:headEnd/>
                <a:tailEnd/>
              </a:ln>
            </p:spPr>
            <p:txBody>
              <a:bodyPr/>
              <a:lstStyle/>
              <a:p>
                <a:pPr defTabSz="1117613"/>
                <a:endParaRPr lang="zh-TW" altLang="en-US" sz="1650">
                  <a:solidFill>
                    <a:srgbClr val="000000"/>
                  </a:solidFill>
                  <a:latin typeface="Arial" pitchFamily="34" charset="0"/>
                </a:endParaRPr>
              </a:p>
            </p:txBody>
          </p:sp>
          <p:sp>
            <p:nvSpPr>
              <p:cNvPr id="24" name="Rectangle 13"/>
              <p:cNvSpPr>
                <a:spLocks noChangeArrowheads="1"/>
              </p:cNvSpPr>
              <p:nvPr/>
            </p:nvSpPr>
            <p:spPr bwMode="auto">
              <a:xfrm rot="16217700">
                <a:off x="-543" y="1750"/>
                <a:ext cx="1336" cy="252"/>
              </a:xfrm>
              <a:prstGeom prst="rect">
                <a:avLst/>
              </a:prstGeom>
              <a:noFill/>
              <a:ln w="9525">
                <a:noFill/>
                <a:miter lim="800000"/>
                <a:headEnd/>
                <a:tailEnd/>
              </a:ln>
            </p:spPr>
            <p:txBody>
              <a:bodyPr wrap="none" lIns="0" tIns="0" rIns="0" bIns="0">
                <a:spAutoFit/>
              </a:bodyPr>
              <a:lstStyle/>
              <a:p>
                <a:pPr defTabSz="1117613"/>
                <a:r>
                  <a:rPr lang="en-GB" altLang="zh-TW" sz="3178" b="1">
                    <a:solidFill>
                      <a:srgbClr val="000000"/>
                    </a:solidFill>
                    <a:latin typeface="Arial" pitchFamily="34" charset="0"/>
                    <a:cs typeface="Times New Roman" pitchFamily="18" charset="0"/>
                  </a:rPr>
                  <a:t>Response</a:t>
                </a:r>
                <a:endParaRPr lang="en-GB" altLang="zh-TW" sz="1650">
                  <a:solidFill>
                    <a:srgbClr val="000000"/>
                  </a:solidFill>
                  <a:latin typeface="Arial" pitchFamily="34" charset="0"/>
                  <a:cs typeface="Times New Roman" pitchFamily="18" charset="0"/>
                </a:endParaRPr>
              </a:p>
            </p:txBody>
          </p:sp>
          <p:sp>
            <p:nvSpPr>
              <p:cNvPr id="25" name="Rectangle 14"/>
              <p:cNvSpPr>
                <a:spLocks noChangeArrowheads="1"/>
              </p:cNvSpPr>
              <p:nvPr/>
            </p:nvSpPr>
            <p:spPr bwMode="auto">
              <a:xfrm>
                <a:off x="975" y="3294"/>
                <a:ext cx="513" cy="336"/>
              </a:xfrm>
              <a:prstGeom prst="rect">
                <a:avLst/>
              </a:prstGeom>
              <a:noFill/>
              <a:ln w="9525">
                <a:noFill/>
                <a:miter lim="800000"/>
                <a:headEnd/>
                <a:tailEnd/>
              </a:ln>
            </p:spPr>
            <p:txBody>
              <a:bodyPr wrap="none" lIns="0" tIns="0" rIns="0" bIns="0">
                <a:spAutoFit/>
              </a:bodyPr>
              <a:lstStyle/>
              <a:p>
                <a:pPr defTabSz="1117613"/>
                <a:r>
                  <a:rPr lang="en-GB" altLang="zh-TW" sz="3178" b="1">
                    <a:solidFill>
                      <a:srgbClr val="000000"/>
                    </a:solidFill>
                    <a:latin typeface="Arial" pitchFamily="34" charset="0"/>
                    <a:cs typeface="Times New Roman" pitchFamily="18" charset="0"/>
                  </a:rPr>
                  <a:t>Dose</a:t>
                </a:r>
                <a:endParaRPr lang="en-GB" altLang="zh-TW" sz="1650">
                  <a:solidFill>
                    <a:srgbClr val="000000"/>
                  </a:solidFill>
                  <a:latin typeface="Arial" pitchFamily="34" charset="0"/>
                  <a:cs typeface="Times New Roman" pitchFamily="18" charset="0"/>
                </a:endParaRPr>
              </a:p>
            </p:txBody>
          </p:sp>
        </p:grpSp>
        <p:sp>
          <p:nvSpPr>
            <p:cNvPr id="21" name="Freeform 15"/>
            <p:cNvSpPr>
              <a:spLocks/>
            </p:cNvSpPr>
            <p:nvPr/>
          </p:nvSpPr>
          <p:spPr bwMode="auto">
            <a:xfrm>
              <a:off x="900113" y="1189038"/>
              <a:ext cx="5102225" cy="3430587"/>
            </a:xfrm>
            <a:custGeom>
              <a:avLst/>
              <a:gdLst>
                <a:gd name="T0" fmla="*/ 0 w 3214"/>
                <a:gd name="T1" fmla="*/ 2147483647 h 2161"/>
                <a:gd name="T2" fmla="*/ 2147483647 w 3214"/>
                <a:gd name="T3" fmla="*/ 2147483647 h 2161"/>
                <a:gd name="T4" fmla="*/ 2147483647 w 3214"/>
                <a:gd name="T5" fmla="*/ 2147483647 h 2161"/>
                <a:gd name="T6" fmla="*/ 2147483647 w 3214"/>
                <a:gd name="T7" fmla="*/ 2147483647 h 2161"/>
                <a:gd name="T8" fmla="*/ 2147483647 w 3214"/>
                <a:gd name="T9" fmla="*/ 2147483647 h 2161"/>
                <a:gd name="T10" fmla="*/ 2147483647 w 3214"/>
                <a:gd name="T11" fmla="*/ 2147483647 h 2161"/>
                <a:gd name="T12" fmla="*/ 2147483647 w 3214"/>
                <a:gd name="T13" fmla="*/ 2147483647 h 2161"/>
                <a:gd name="T14" fmla="*/ 0 60000 65536"/>
                <a:gd name="T15" fmla="*/ 0 60000 65536"/>
                <a:gd name="T16" fmla="*/ 0 60000 65536"/>
                <a:gd name="T17" fmla="*/ 0 60000 65536"/>
                <a:gd name="T18" fmla="*/ 0 60000 65536"/>
                <a:gd name="T19" fmla="*/ 0 60000 65536"/>
                <a:gd name="T20" fmla="*/ 0 60000 65536"/>
                <a:gd name="T21" fmla="*/ 0 w 3214"/>
                <a:gd name="T22" fmla="*/ 0 h 2161"/>
                <a:gd name="T23" fmla="*/ 3214 w 3214"/>
                <a:gd name="T24" fmla="*/ 2161 h 216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14" h="2161">
                  <a:moveTo>
                    <a:pt x="0" y="2147"/>
                  </a:moveTo>
                  <a:cubicBezTo>
                    <a:pt x="67" y="2145"/>
                    <a:pt x="295" y="2161"/>
                    <a:pt x="381" y="2146"/>
                  </a:cubicBezTo>
                  <a:cubicBezTo>
                    <a:pt x="467" y="2131"/>
                    <a:pt x="466" y="2109"/>
                    <a:pt x="517" y="2059"/>
                  </a:cubicBezTo>
                  <a:cubicBezTo>
                    <a:pt x="569" y="2008"/>
                    <a:pt x="461" y="2124"/>
                    <a:pt x="688" y="1841"/>
                  </a:cubicBezTo>
                  <a:cubicBezTo>
                    <a:pt x="916" y="1558"/>
                    <a:pt x="1587" y="660"/>
                    <a:pt x="1883" y="362"/>
                  </a:cubicBezTo>
                  <a:cubicBezTo>
                    <a:pt x="2179" y="65"/>
                    <a:pt x="2241" y="116"/>
                    <a:pt x="2463" y="58"/>
                  </a:cubicBezTo>
                  <a:cubicBezTo>
                    <a:pt x="2685" y="0"/>
                    <a:pt x="3089" y="22"/>
                    <a:pt x="3214" y="14"/>
                  </a:cubicBezTo>
                </a:path>
              </a:pathLst>
            </a:custGeom>
            <a:noFill/>
            <a:ln w="38100" cmpd="sng">
              <a:solidFill>
                <a:srgbClr val="FF0000"/>
              </a:solidFill>
              <a:round/>
              <a:headEnd/>
              <a:tailEnd/>
            </a:ln>
          </p:spPr>
          <p:txBody>
            <a:bodyPr/>
            <a:lstStyle/>
            <a:p>
              <a:pPr defTabSz="1117613"/>
              <a:endParaRPr lang="zh-TW" altLang="en-US" sz="1650">
                <a:solidFill>
                  <a:srgbClr val="000000"/>
                </a:solidFill>
                <a:latin typeface="Arial" pitchFamily="34" charset="0"/>
              </a:endParaRPr>
            </a:p>
          </p:txBody>
        </p:sp>
      </p:grpSp>
    </p:spTree>
    <p:extLst>
      <p:ext uri="{BB962C8B-B14F-4D97-AF65-F5344CB8AC3E}">
        <p14:creationId xmlns:p14="http://schemas.microsoft.com/office/powerpoint/2010/main" val="24419407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4083"/>
                                        </p:tgtEl>
                                        <p:attrNameLst>
                                          <p:attrName>style.visibility</p:attrName>
                                        </p:attrNameLst>
                                      </p:cBhvr>
                                      <p:to>
                                        <p:strVal val="visible"/>
                                      </p:to>
                                    </p:set>
                                    <p:animEffect transition="in" filter="wipe(left)">
                                      <p:cBhvr>
                                        <p:cTn id="7" dur="500"/>
                                        <p:tgtEl>
                                          <p:spTgt spid="3440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4083"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6728" y="292858"/>
            <a:ext cx="9239845" cy="448800"/>
          </a:xfrm>
        </p:spPr>
        <p:txBody>
          <a:bodyPr/>
          <a:lstStyle/>
          <a:p>
            <a:r>
              <a:rPr lang="zh-TW" altLang="en-US" sz="2933" dirty="0">
                <a:latin typeface="標楷體" panose="03000509000000000000" pitchFamily="65" charset="-120"/>
                <a:ea typeface="標楷體" panose="03000509000000000000" pitchFamily="65" charset="-120"/>
              </a:rPr>
              <a:t>健康</a:t>
            </a:r>
            <a:r>
              <a:rPr lang="en-US" altLang="zh-TW" sz="2933" dirty="0">
                <a:latin typeface="標楷體" panose="03000509000000000000" pitchFamily="65" charset="-120"/>
                <a:ea typeface="標楷體" panose="03000509000000000000" pitchFamily="65" charset="-120"/>
              </a:rPr>
              <a:t>(health) vs </a:t>
            </a:r>
            <a:r>
              <a:rPr lang="zh-TW" altLang="en-US" sz="2933" dirty="0">
                <a:latin typeface="標楷體" panose="03000509000000000000" pitchFamily="65" charset="-120"/>
                <a:ea typeface="標楷體" panose="03000509000000000000" pitchFamily="65" charset="-120"/>
              </a:rPr>
              <a:t>健康</a:t>
            </a:r>
            <a:r>
              <a:rPr lang="en-US" altLang="zh-TW" sz="2933" dirty="0">
                <a:latin typeface="標楷體" panose="03000509000000000000" pitchFamily="65" charset="-120"/>
                <a:ea typeface="標楷體" panose="03000509000000000000" pitchFamily="65" charset="-120"/>
              </a:rPr>
              <a:t>(wellness)</a:t>
            </a:r>
            <a:endParaRPr lang="en-GB" sz="2933" dirty="0">
              <a:latin typeface="標楷體" panose="03000509000000000000" pitchFamily="65" charset="-120"/>
              <a:ea typeface="標楷體" panose="03000509000000000000" pitchFamily="65" charset="-120"/>
            </a:endParaRPr>
          </a:p>
        </p:txBody>
      </p:sp>
      <p:sp>
        <p:nvSpPr>
          <p:cNvPr id="5" name="Title 1"/>
          <p:cNvSpPr txBox="1">
            <a:spLocks/>
          </p:cNvSpPr>
          <p:nvPr/>
        </p:nvSpPr>
        <p:spPr>
          <a:xfrm>
            <a:off x="970059" y="1052465"/>
            <a:ext cx="3971830" cy="2950151"/>
          </a:xfrm>
          <a:prstGeom prst="rect">
            <a:avLst/>
          </a:prstGeom>
          <a:noFill/>
          <a:ln>
            <a:noFill/>
          </a:ln>
        </p:spPr>
        <p:txBody>
          <a:bodyPr spcFirstLastPara="1" vert="horz" wrap="square" lIns="111742" tIns="55855" rIns="111742" bIns="55855" rtlCol="0" anchor="ctr" anchorCtr="0">
            <a:normAutofit fontScale="85000" lnSpcReduction="20000"/>
          </a:bodyPr>
          <a:lstStyle>
            <a:lvl1pPr lvl="0" algn="l" defTabSz="257175" rtl="0" eaLnBrk="1" latinLnBrk="0" hangingPunct="1">
              <a:spcBef>
                <a:spcPts val="0"/>
              </a:spcBef>
              <a:spcAft>
                <a:spcPts val="0"/>
              </a:spcAft>
              <a:buClr>
                <a:schemeClr val="dk2"/>
              </a:buClr>
              <a:buSzPts val="1800"/>
              <a:buNone/>
              <a:defRPr sz="1350" b="1" i="0" kern="1200" baseline="0">
                <a:solidFill>
                  <a:schemeClr val="tx2"/>
                </a:solidFill>
                <a:latin typeface="+mj-lt"/>
                <a:ea typeface="+mj-ea"/>
                <a:cs typeface="Trebuchet MS"/>
              </a:defRPr>
            </a:lvl1pPr>
            <a:lvl2pPr lvl="1" algn="l" eaLnBrk="1" hangingPunct="1">
              <a:spcBef>
                <a:spcPts val="0"/>
              </a:spcBef>
              <a:spcAft>
                <a:spcPts val="0"/>
              </a:spcAft>
              <a:buSzPts val="1400"/>
              <a:buNone/>
              <a:defRPr>
                <a:solidFill>
                  <a:schemeClr val="tx2"/>
                </a:solidFill>
              </a:defRPr>
            </a:lvl2pPr>
            <a:lvl3pPr lvl="2" algn="l" eaLnBrk="1" hangingPunct="1">
              <a:spcBef>
                <a:spcPts val="0"/>
              </a:spcBef>
              <a:spcAft>
                <a:spcPts val="0"/>
              </a:spcAft>
              <a:buSzPts val="1400"/>
              <a:buNone/>
              <a:defRPr>
                <a:solidFill>
                  <a:schemeClr val="tx2"/>
                </a:solidFill>
              </a:defRPr>
            </a:lvl3pPr>
            <a:lvl4pPr lvl="3" algn="l" eaLnBrk="1" hangingPunct="1">
              <a:spcBef>
                <a:spcPts val="0"/>
              </a:spcBef>
              <a:spcAft>
                <a:spcPts val="0"/>
              </a:spcAft>
              <a:buSzPts val="1400"/>
              <a:buNone/>
              <a:defRPr>
                <a:solidFill>
                  <a:schemeClr val="tx2"/>
                </a:solidFill>
              </a:defRPr>
            </a:lvl4pPr>
            <a:lvl5pPr lvl="4" algn="l" eaLnBrk="1" hangingPunct="1">
              <a:spcBef>
                <a:spcPts val="0"/>
              </a:spcBef>
              <a:spcAft>
                <a:spcPts val="0"/>
              </a:spcAft>
              <a:buSzPts val="1400"/>
              <a:buNone/>
              <a:defRPr>
                <a:solidFill>
                  <a:schemeClr val="tx2"/>
                </a:solidFill>
              </a:defRPr>
            </a:lvl5pPr>
            <a:lvl6pPr lvl="5" algn="l" eaLnBrk="1" hangingPunct="1">
              <a:spcBef>
                <a:spcPts val="0"/>
              </a:spcBef>
              <a:spcAft>
                <a:spcPts val="0"/>
              </a:spcAft>
              <a:buSzPts val="1400"/>
              <a:buNone/>
              <a:defRPr>
                <a:solidFill>
                  <a:schemeClr val="tx2"/>
                </a:solidFill>
              </a:defRPr>
            </a:lvl6pPr>
            <a:lvl7pPr lvl="6" algn="l" eaLnBrk="1" hangingPunct="1">
              <a:spcBef>
                <a:spcPts val="0"/>
              </a:spcBef>
              <a:spcAft>
                <a:spcPts val="0"/>
              </a:spcAft>
              <a:buSzPts val="1400"/>
              <a:buNone/>
              <a:defRPr>
                <a:solidFill>
                  <a:schemeClr val="tx2"/>
                </a:solidFill>
              </a:defRPr>
            </a:lvl7pPr>
            <a:lvl8pPr lvl="7" algn="l" eaLnBrk="1" hangingPunct="1">
              <a:spcBef>
                <a:spcPts val="0"/>
              </a:spcBef>
              <a:spcAft>
                <a:spcPts val="0"/>
              </a:spcAft>
              <a:buSzPts val="1400"/>
              <a:buNone/>
              <a:defRPr>
                <a:solidFill>
                  <a:schemeClr val="tx2"/>
                </a:solidFill>
              </a:defRPr>
            </a:lvl8pPr>
            <a:lvl9pPr lvl="8" algn="l" eaLnBrk="1" hangingPunct="1">
              <a:spcBef>
                <a:spcPts val="0"/>
              </a:spcBef>
              <a:spcAft>
                <a:spcPts val="0"/>
              </a:spcAft>
              <a:buSzPts val="1400"/>
              <a:buNone/>
              <a:defRPr>
                <a:solidFill>
                  <a:schemeClr val="tx2"/>
                </a:solidFill>
              </a:defRPr>
            </a:lvl9pPr>
          </a:lstStyle>
          <a:p>
            <a:pPr defTabSz="314328">
              <a:buClr>
                <a:srgbClr val="003399"/>
              </a:buClr>
              <a:defRPr/>
            </a:pPr>
            <a:r>
              <a:rPr lang="en-US" altLang="zh-TW" sz="1711" dirty="0">
                <a:solidFill>
                  <a:srgbClr val="FFC000"/>
                </a:solidFill>
                <a:latin typeface="Arial"/>
                <a:ea typeface="微軟正黑體" panose="020B0604030504040204" pitchFamily="34" charset="-120"/>
              </a:rPr>
              <a:t>Health</a:t>
            </a:r>
          </a:p>
          <a:p>
            <a:pPr defTabSz="314328">
              <a:buClr>
                <a:srgbClr val="003399"/>
              </a:buClr>
              <a:defRPr/>
            </a:pPr>
            <a:r>
              <a:rPr lang="en-US" altLang="zh-TW" sz="1711" dirty="0">
                <a:solidFill>
                  <a:srgbClr val="FFC000"/>
                </a:solidFill>
                <a:latin typeface="Arial"/>
                <a:ea typeface="微軟正黑體" panose="020B0604030504040204" pitchFamily="34" charset="-120"/>
              </a:rPr>
              <a:t>In the past, good health was defined as the absence of disease or infirmity, though the definition of health has been expanded to include a healthy mental state, as well.</a:t>
            </a:r>
          </a:p>
          <a:p>
            <a:pPr defTabSz="314328">
              <a:buClr>
                <a:srgbClr val="003399"/>
              </a:buClr>
              <a:defRPr/>
            </a:pPr>
            <a:endParaRPr lang="en-US" altLang="zh-TW" sz="1711" dirty="0">
              <a:solidFill>
                <a:srgbClr val="FFC000"/>
              </a:solidFill>
              <a:latin typeface="Arial"/>
              <a:ea typeface="微軟正黑體" panose="020B0604030504040204" pitchFamily="34" charset="-120"/>
            </a:endParaRPr>
          </a:p>
          <a:p>
            <a:pPr defTabSz="314328">
              <a:buClr>
                <a:srgbClr val="003399"/>
              </a:buClr>
              <a:defRPr/>
            </a:pPr>
            <a:r>
              <a:rPr lang="en-US" altLang="zh-TW" sz="1711" dirty="0">
                <a:solidFill>
                  <a:srgbClr val="FFC000"/>
                </a:solidFill>
                <a:latin typeface="Arial"/>
                <a:ea typeface="微軟正黑體" panose="020B0604030504040204" pitchFamily="34" charset="-120"/>
              </a:rPr>
              <a:t>Health is focused more on your physical body and how well-functioning it is—or is not. Your health involves the way you eat (your nutrition), how you move your body (exercise), and the absence of acute or chronic diseases.</a:t>
            </a:r>
          </a:p>
          <a:p>
            <a:pPr defTabSz="314328">
              <a:buClr>
                <a:srgbClr val="003399"/>
              </a:buClr>
              <a:defRPr/>
            </a:pPr>
            <a:endParaRPr lang="en-US" altLang="zh-TW" sz="1711" dirty="0">
              <a:solidFill>
                <a:srgbClr val="FFC000"/>
              </a:solidFill>
              <a:latin typeface="Arial"/>
              <a:ea typeface="微軟正黑體" panose="020B0604030504040204" pitchFamily="34" charset="-120"/>
            </a:endParaRPr>
          </a:p>
          <a:p>
            <a:pPr defTabSz="314328">
              <a:buClr>
                <a:srgbClr val="003399"/>
              </a:buClr>
              <a:defRPr/>
            </a:pPr>
            <a:r>
              <a:rPr lang="zh-TW" altLang="en-US" sz="1711" dirty="0">
                <a:solidFill>
                  <a:srgbClr val="000000"/>
                </a:solidFill>
                <a:latin typeface="Arial"/>
                <a:ea typeface="微軟正黑體" panose="020B0604030504040204" pitchFamily="34" charset="-120"/>
              </a:rPr>
              <a:t>強調疾病、遺傳與不適</a:t>
            </a:r>
            <a:r>
              <a:rPr lang="en-US" altLang="zh-TW" sz="1711" dirty="0">
                <a:solidFill>
                  <a:srgbClr val="000000"/>
                </a:solidFill>
                <a:latin typeface="Arial"/>
                <a:ea typeface="微軟正黑體" panose="020B0604030504040204" pitchFamily="34" charset="-120"/>
              </a:rPr>
              <a:t>(</a:t>
            </a:r>
            <a:r>
              <a:rPr lang="zh-TW" altLang="en-US" sz="1711" dirty="0">
                <a:solidFill>
                  <a:srgbClr val="000000"/>
                </a:solidFill>
                <a:latin typeface="Arial"/>
                <a:ea typeface="微軟正黑體" panose="020B0604030504040204" pitchFamily="34" charset="-120"/>
              </a:rPr>
              <a:t>沒有健康的問題</a:t>
            </a:r>
            <a:r>
              <a:rPr lang="en-US" altLang="zh-TW" sz="1711" dirty="0">
                <a:solidFill>
                  <a:srgbClr val="000000"/>
                </a:solidFill>
                <a:latin typeface="Arial"/>
                <a:ea typeface="微軟正黑體" panose="020B0604030504040204" pitchFamily="34" charset="-120"/>
              </a:rPr>
              <a:t>)</a:t>
            </a:r>
          </a:p>
          <a:p>
            <a:pPr defTabSz="314328">
              <a:buClr>
                <a:srgbClr val="003399"/>
              </a:buClr>
              <a:defRPr/>
            </a:pPr>
            <a:endParaRPr lang="en-GB" sz="1711" dirty="0">
              <a:solidFill>
                <a:srgbClr val="FFC000"/>
              </a:solidFill>
              <a:latin typeface="Arial"/>
            </a:endParaRPr>
          </a:p>
        </p:txBody>
      </p:sp>
      <p:sp>
        <p:nvSpPr>
          <p:cNvPr id="6" name="Title 1"/>
          <p:cNvSpPr txBox="1">
            <a:spLocks/>
          </p:cNvSpPr>
          <p:nvPr/>
        </p:nvSpPr>
        <p:spPr>
          <a:xfrm>
            <a:off x="5157953" y="1035549"/>
            <a:ext cx="4619923" cy="2798083"/>
          </a:xfrm>
          <a:prstGeom prst="rect">
            <a:avLst/>
          </a:prstGeom>
          <a:noFill/>
          <a:ln>
            <a:noFill/>
          </a:ln>
        </p:spPr>
        <p:txBody>
          <a:bodyPr spcFirstLastPara="1" vert="horz" wrap="square" lIns="111742" tIns="55855" rIns="111742" bIns="55855" rtlCol="0" anchor="ctr" anchorCtr="0">
            <a:normAutofit fontScale="70000" lnSpcReduction="20000"/>
          </a:bodyPr>
          <a:lstStyle>
            <a:lvl1pPr lvl="0" algn="l" defTabSz="257175" rtl="0" eaLnBrk="1" latinLnBrk="0" hangingPunct="1">
              <a:spcBef>
                <a:spcPts val="0"/>
              </a:spcBef>
              <a:spcAft>
                <a:spcPts val="0"/>
              </a:spcAft>
              <a:buClr>
                <a:schemeClr val="dk2"/>
              </a:buClr>
              <a:buSzPts val="1800"/>
              <a:buNone/>
              <a:defRPr sz="1350" b="1" i="0" kern="1200" baseline="0">
                <a:solidFill>
                  <a:schemeClr val="tx2"/>
                </a:solidFill>
                <a:latin typeface="+mj-lt"/>
                <a:ea typeface="+mj-ea"/>
                <a:cs typeface="Trebuchet MS"/>
              </a:defRPr>
            </a:lvl1pPr>
            <a:lvl2pPr lvl="1" algn="l" eaLnBrk="1" hangingPunct="1">
              <a:spcBef>
                <a:spcPts val="0"/>
              </a:spcBef>
              <a:spcAft>
                <a:spcPts val="0"/>
              </a:spcAft>
              <a:buSzPts val="1400"/>
              <a:buNone/>
              <a:defRPr>
                <a:solidFill>
                  <a:schemeClr val="tx2"/>
                </a:solidFill>
              </a:defRPr>
            </a:lvl2pPr>
            <a:lvl3pPr lvl="2" algn="l" eaLnBrk="1" hangingPunct="1">
              <a:spcBef>
                <a:spcPts val="0"/>
              </a:spcBef>
              <a:spcAft>
                <a:spcPts val="0"/>
              </a:spcAft>
              <a:buSzPts val="1400"/>
              <a:buNone/>
              <a:defRPr>
                <a:solidFill>
                  <a:schemeClr val="tx2"/>
                </a:solidFill>
              </a:defRPr>
            </a:lvl3pPr>
            <a:lvl4pPr lvl="3" algn="l" eaLnBrk="1" hangingPunct="1">
              <a:spcBef>
                <a:spcPts val="0"/>
              </a:spcBef>
              <a:spcAft>
                <a:spcPts val="0"/>
              </a:spcAft>
              <a:buSzPts val="1400"/>
              <a:buNone/>
              <a:defRPr>
                <a:solidFill>
                  <a:schemeClr val="tx2"/>
                </a:solidFill>
              </a:defRPr>
            </a:lvl4pPr>
            <a:lvl5pPr lvl="4" algn="l" eaLnBrk="1" hangingPunct="1">
              <a:spcBef>
                <a:spcPts val="0"/>
              </a:spcBef>
              <a:spcAft>
                <a:spcPts val="0"/>
              </a:spcAft>
              <a:buSzPts val="1400"/>
              <a:buNone/>
              <a:defRPr>
                <a:solidFill>
                  <a:schemeClr val="tx2"/>
                </a:solidFill>
              </a:defRPr>
            </a:lvl5pPr>
            <a:lvl6pPr lvl="5" algn="l" eaLnBrk="1" hangingPunct="1">
              <a:spcBef>
                <a:spcPts val="0"/>
              </a:spcBef>
              <a:spcAft>
                <a:spcPts val="0"/>
              </a:spcAft>
              <a:buSzPts val="1400"/>
              <a:buNone/>
              <a:defRPr>
                <a:solidFill>
                  <a:schemeClr val="tx2"/>
                </a:solidFill>
              </a:defRPr>
            </a:lvl6pPr>
            <a:lvl7pPr lvl="6" algn="l" eaLnBrk="1" hangingPunct="1">
              <a:spcBef>
                <a:spcPts val="0"/>
              </a:spcBef>
              <a:spcAft>
                <a:spcPts val="0"/>
              </a:spcAft>
              <a:buSzPts val="1400"/>
              <a:buNone/>
              <a:defRPr>
                <a:solidFill>
                  <a:schemeClr val="tx2"/>
                </a:solidFill>
              </a:defRPr>
            </a:lvl7pPr>
            <a:lvl8pPr lvl="7" algn="l" eaLnBrk="1" hangingPunct="1">
              <a:spcBef>
                <a:spcPts val="0"/>
              </a:spcBef>
              <a:spcAft>
                <a:spcPts val="0"/>
              </a:spcAft>
              <a:buSzPts val="1400"/>
              <a:buNone/>
              <a:defRPr>
                <a:solidFill>
                  <a:schemeClr val="tx2"/>
                </a:solidFill>
              </a:defRPr>
            </a:lvl8pPr>
            <a:lvl9pPr lvl="8" algn="l" eaLnBrk="1" hangingPunct="1">
              <a:spcBef>
                <a:spcPts val="0"/>
              </a:spcBef>
              <a:spcAft>
                <a:spcPts val="0"/>
              </a:spcAft>
              <a:buSzPts val="1400"/>
              <a:buNone/>
              <a:defRPr>
                <a:solidFill>
                  <a:schemeClr val="tx2"/>
                </a:solidFill>
              </a:defRPr>
            </a:lvl9pPr>
          </a:lstStyle>
          <a:p>
            <a:pPr defTabSz="314328">
              <a:buClr>
                <a:srgbClr val="003399"/>
              </a:buClr>
              <a:defRPr/>
            </a:pPr>
            <a:r>
              <a:rPr lang="en-US" altLang="zh-TW" sz="1711" dirty="0">
                <a:solidFill>
                  <a:srgbClr val="003399">
                    <a:lumMod val="60000"/>
                    <a:lumOff val="40000"/>
                  </a:srgbClr>
                </a:solidFill>
                <a:latin typeface="Arial"/>
                <a:ea typeface="微軟正黑體" panose="020B0604030504040204" pitchFamily="34" charset="-120"/>
              </a:rPr>
              <a:t>Wellness</a:t>
            </a:r>
          </a:p>
          <a:p>
            <a:pPr defTabSz="314328">
              <a:buClr>
                <a:srgbClr val="003399"/>
              </a:buClr>
              <a:defRPr/>
            </a:pPr>
            <a:r>
              <a:rPr lang="en-US" altLang="zh-TW" sz="1711" dirty="0">
                <a:solidFill>
                  <a:srgbClr val="003399">
                    <a:lumMod val="60000"/>
                    <a:lumOff val="40000"/>
                  </a:srgbClr>
                </a:solidFill>
                <a:latin typeface="Arial"/>
                <a:ea typeface="微軟正黑體" panose="020B0604030504040204" pitchFamily="34" charset="-120"/>
              </a:rPr>
              <a:t>The definition of wellness is an active concept that describes living a healthy lifestyle and achieving your full potential.</a:t>
            </a:r>
          </a:p>
          <a:p>
            <a:pPr defTabSz="314328">
              <a:buClr>
                <a:srgbClr val="003399"/>
              </a:buClr>
              <a:defRPr/>
            </a:pPr>
            <a:endParaRPr lang="en-US" altLang="zh-TW" sz="1711" dirty="0">
              <a:solidFill>
                <a:srgbClr val="003399">
                  <a:lumMod val="60000"/>
                  <a:lumOff val="40000"/>
                </a:srgbClr>
              </a:solidFill>
              <a:latin typeface="Arial"/>
              <a:ea typeface="微軟正黑體" panose="020B0604030504040204" pitchFamily="34" charset="-120"/>
            </a:endParaRPr>
          </a:p>
          <a:p>
            <a:pPr defTabSz="314328">
              <a:buClr>
                <a:srgbClr val="003399"/>
              </a:buClr>
              <a:defRPr/>
            </a:pPr>
            <a:r>
              <a:rPr lang="en-US" altLang="zh-TW" sz="1711" dirty="0">
                <a:solidFill>
                  <a:srgbClr val="7030A0"/>
                </a:solidFill>
                <a:latin typeface="Arial"/>
                <a:ea typeface="微軟正黑體" panose="020B0604030504040204" pitchFamily="34" charset="-120"/>
              </a:rPr>
              <a:t>Wellness is more concerned with a lifestyle that produces well-being. </a:t>
            </a:r>
            <a:r>
              <a:rPr lang="en-US" altLang="zh-TW" sz="1711" dirty="0">
                <a:solidFill>
                  <a:srgbClr val="003399">
                    <a:lumMod val="60000"/>
                    <a:lumOff val="40000"/>
                  </a:srgbClr>
                </a:solidFill>
                <a:latin typeface="Arial"/>
                <a:ea typeface="微軟正黑體" panose="020B0604030504040204" pitchFamily="34" charset="-120"/>
              </a:rPr>
              <a:t>A wellness lifestyle is doable whether you have perfect health or you’re struggling with a chronic illness. Wellness is about all aspects of your life, as well — your body, your work, your relationships, your emotional life, and so much more.</a:t>
            </a:r>
          </a:p>
          <a:p>
            <a:pPr defTabSz="314328">
              <a:buClr>
                <a:srgbClr val="003399"/>
              </a:buClr>
              <a:defRPr/>
            </a:pPr>
            <a:endParaRPr lang="en-US" altLang="zh-TW" sz="1711" dirty="0">
              <a:solidFill>
                <a:srgbClr val="003399">
                  <a:lumMod val="60000"/>
                  <a:lumOff val="40000"/>
                </a:srgbClr>
              </a:solidFill>
              <a:latin typeface="Arial"/>
              <a:ea typeface="微軟正黑體" panose="020B0604030504040204" pitchFamily="34" charset="-120"/>
            </a:endParaRPr>
          </a:p>
          <a:p>
            <a:pPr defTabSz="314328">
              <a:buClr>
                <a:srgbClr val="003399"/>
              </a:buClr>
              <a:defRPr/>
            </a:pPr>
            <a:r>
              <a:rPr lang="en-US" altLang="zh-TW" sz="1711" dirty="0">
                <a:solidFill>
                  <a:srgbClr val="003399">
                    <a:lumMod val="60000"/>
                    <a:lumOff val="40000"/>
                  </a:srgbClr>
                </a:solidFill>
                <a:latin typeface="Arial"/>
                <a:ea typeface="微軟正黑體" panose="020B0604030504040204" pitchFamily="34" charset="-120"/>
              </a:rPr>
              <a:t>Together, health and wellness can help you achieve </a:t>
            </a:r>
            <a:r>
              <a:rPr lang="en-US" altLang="zh-TW" sz="1711" i="1" u="sng" dirty="0">
                <a:solidFill>
                  <a:srgbClr val="7030A0"/>
                </a:solidFill>
                <a:latin typeface="Arial"/>
                <a:ea typeface="微軟正黑體" panose="020B0604030504040204" pitchFamily="34" charset="-120"/>
              </a:rPr>
              <a:t>a high quality of well-being</a:t>
            </a:r>
            <a:r>
              <a:rPr lang="en-US" altLang="zh-TW" sz="1711" dirty="0">
                <a:solidFill>
                  <a:srgbClr val="7030A0"/>
                </a:solidFill>
                <a:latin typeface="Arial"/>
                <a:ea typeface="微軟正黑體" panose="020B0604030504040204" pitchFamily="34" charset="-120"/>
              </a:rPr>
              <a:t>. </a:t>
            </a:r>
            <a:r>
              <a:rPr lang="en-US" altLang="zh-TW" sz="1711" dirty="0">
                <a:solidFill>
                  <a:srgbClr val="003399">
                    <a:lumMod val="60000"/>
                    <a:lumOff val="40000"/>
                  </a:srgbClr>
                </a:solidFill>
                <a:latin typeface="Arial"/>
                <a:ea typeface="微軟正黑體" panose="020B0604030504040204" pitchFamily="34" charset="-120"/>
              </a:rPr>
              <a:t>Focusing on wellness specifically can help you to also achieve good health for a lifetime.</a:t>
            </a:r>
          </a:p>
          <a:p>
            <a:pPr defTabSz="314328">
              <a:buClr>
                <a:srgbClr val="003399"/>
              </a:buClr>
              <a:defRPr/>
            </a:pPr>
            <a:endParaRPr lang="en-US" altLang="zh-TW" sz="1711" dirty="0">
              <a:solidFill>
                <a:srgbClr val="000000"/>
              </a:solidFill>
              <a:latin typeface="Arial"/>
              <a:ea typeface="微軟正黑體" panose="020B0604030504040204" pitchFamily="34" charset="-120"/>
            </a:endParaRPr>
          </a:p>
          <a:p>
            <a:pPr defTabSz="314328">
              <a:buClr>
                <a:srgbClr val="003399"/>
              </a:buClr>
              <a:defRPr/>
            </a:pPr>
            <a:r>
              <a:rPr lang="zh-TW" altLang="en-US" sz="1711" dirty="0">
                <a:solidFill>
                  <a:srgbClr val="000000"/>
                </a:solidFill>
                <a:latin typeface="標楷體" panose="03000509000000000000" pitchFamily="65" charset="-120"/>
                <a:ea typeface="標楷體" panose="03000509000000000000" pitchFamily="65" charset="-120"/>
              </a:rPr>
              <a:t>專注於挖掘生活的各個方面，不斷尋求平衡</a:t>
            </a:r>
            <a:endParaRPr lang="en-GB" sz="1711" dirty="0">
              <a:solidFill>
                <a:srgbClr val="003399">
                  <a:lumMod val="60000"/>
                  <a:lumOff val="40000"/>
                </a:srgbClr>
              </a:solidFill>
              <a:latin typeface="標楷體" panose="03000509000000000000" pitchFamily="65" charset="-120"/>
              <a:ea typeface="標楷體" panose="03000509000000000000" pitchFamily="65" charset="-120"/>
            </a:endParaRPr>
          </a:p>
        </p:txBody>
      </p:sp>
      <p:grpSp>
        <p:nvGrpSpPr>
          <p:cNvPr id="9" name="群組 8"/>
          <p:cNvGrpSpPr/>
          <p:nvPr/>
        </p:nvGrpSpPr>
        <p:grpSpPr>
          <a:xfrm>
            <a:off x="947340" y="4194382"/>
            <a:ext cx="9281319" cy="1845064"/>
            <a:chOff x="1104899" y="4702786"/>
            <a:chExt cx="10125075" cy="2123614"/>
          </a:xfrm>
        </p:grpSpPr>
        <p:grpSp>
          <p:nvGrpSpPr>
            <p:cNvPr id="10" name="群組 9"/>
            <p:cNvGrpSpPr/>
            <p:nvPr/>
          </p:nvGrpSpPr>
          <p:grpSpPr>
            <a:xfrm>
              <a:off x="1104899" y="4771059"/>
              <a:ext cx="10125075" cy="2010638"/>
              <a:chOff x="1104899" y="4645071"/>
              <a:chExt cx="10125075" cy="2146255"/>
            </a:xfrm>
          </p:grpSpPr>
          <p:graphicFrame>
            <p:nvGraphicFramePr>
              <p:cNvPr id="14" name="資料庫圖表 13"/>
              <p:cNvGraphicFramePr/>
              <p:nvPr/>
            </p:nvGraphicFramePr>
            <p:xfrm>
              <a:off x="1104899" y="4810125"/>
              <a:ext cx="10125075" cy="18288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向左箭號 14"/>
              <p:cNvSpPr/>
              <p:nvPr/>
            </p:nvSpPr>
            <p:spPr>
              <a:xfrm>
                <a:off x="3705225" y="6019800"/>
                <a:ext cx="838200" cy="2190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8230">
                  <a:defRPr/>
                </a:pPr>
                <a:endParaRPr lang="zh-TW" altLang="en-US" sz="1650">
                  <a:solidFill>
                    <a:srgbClr val="FFFFFF"/>
                  </a:solidFill>
                  <a:latin typeface="Arial"/>
                  <a:ea typeface="微軟正黑體" panose="020B0604030504040204" pitchFamily="34" charset="-120"/>
                </a:endParaRPr>
              </a:p>
            </p:txBody>
          </p:sp>
          <p:sp>
            <p:nvSpPr>
              <p:cNvPr id="16" name="向左箭號 15"/>
              <p:cNvSpPr/>
              <p:nvPr/>
            </p:nvSpPr>
            <p:spPr>
              <a:xfrm>
                <a:off x="1638300" y="5995987"/>
                <a:ext cx="838200" cy="2190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8230">
                  <a:defRPr/>
                </a:pPr>
                <a:endParaRPr lang="zh-TW" altLang="en-US" sz="1650">
                  <a:solidFill>
                    <a:srgbClr val="FFFFFF"/>
                  </a:solidFill>
                  <a:latin typeface="Arial"/>
                  <a:ea typeface="微軟正黑體" panose="020B0604030504040204" pitchFamily="34" charset="-120"/>
                </a:endParaRPr>
              </a:p>
            </p:txBody>
          </p:sp>
          <p:sp>
            <p:nvSpPr>
              <p:cNvPr id="17" name="向右箭號 16"/>
              <p:cNvSpPr/>
              <p:nvPr/>
            </p:nvSpPr>
            <p:spPr>
              <a:xfrm>
                <a:off x="7922417" y="6019800"/>
                <a:ext cx="719138" cy="2381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8230">
                  <a:defRPr/>
                </a:pPr>
                <a:endParaRPr lang="zh-TW" altLang="en-US" sz="1650">
                  <a:solidFill>
                    <a:srgbClr val="FFFFFF"/>
                  </a:solidFill>
                  <a:latin typeface="Arial"/>
                  <a:ea typeface="微軟正黑體" panose="020B0604030504040204" pitchFamily="34" charset="-120"/>
                </a:endParaRPr>
              </a:p>
            </p:txBody>
          </p:sp>
          <p:sp>
            <p:nvSpPr>
              <p:cNvPr id="18" name="向右箭號 17"/>
              <p:cNvSpPr/>
              <p:nvPr/>
            </p:nvSpPr>
            <p:spPr>
              <a:xfrm>
                <a:off x="9882187" y="6019800"/>
                <a:ext cx="719138" cy="2381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8230">
                  <a:defRPr/>
                </a:pPr>
                <a:endParaRPr lang="zh-TW" altLang="en-US" sz="1650">
                  <a:solidFill>
                    <a:srgbClr val="FFFFFF"/>
                  </a:solidFill>
                  <a:latin typeface="Arial"/>
                  <a:ea typeface="微軟正黑體" panose="020B0604030504040204" pitchFamily="34" charset="-120"/>
                </a:endParaRPr>
              </a:p>
            </p:txBody>
          </p:sp>
          <p:sp>
            <p:nvSpPr>
              <p:cNvPr id="19" name="矩形 18"/>
              <p:cNvSpPr/>
              <p:nvPr/>
            </p:nvSpPr>
            <p:spPr>
              <a:xfrm>
                <a:off x="1485899" y="5953124"/>
                <a:ext cx="76199"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8230">
                  <a:defRPr/>
                </a:pPr>
                <a:endParaRPr lang="zh-TW" altLang="en-US" sz="1650">
                  <a:solidFill>
                    <a:srgbClr val="FFFFFF"/>
                  </a:solidFill>
                  <a:latin typeface="Arial"/>
                  <a:ea typeface="微軟正黑體" panose="020B0604030504040204" pitchFamily="34" charset="-120"/>
                </a:endParaRPr>
              </a:p>
            </p:txBody>
          </p:sp>
          <p:sp>
            <p:nvSpPr>
              <p:cNvPr id="20" name="矩形 19"/>
              <p:cNvSpPr/>
              <p:nvPr/>
            </p:nvSpPr>
            <p:spPr>
              <a:xfrm>
                <a:off x="10663239" y="5976937"/>
                <a:ext cx="76199"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8230">
                  <a:defRPr/>
                </a:pPr>
                <a:endParaRPr lang="zh-TW" altLang="en-US" sz="1650">
                  <a:solidFill>
                    <a:srgbClr val="FFFFFF"/>
                  </a:solidFill>
                  <a:latin typeface="Arial"/>
                  <a:ea typeface="微軟正黑體" panose="020B0604030504040204" pitchFamily="34" charset="-120"/>
                </a:endParaRPr>
              </a:p>
            </p:txBody>
          </p:sp>
          <p:sp>
            <p:nvSpPr>
              <p:cNvPr id="21" name="橢圓 20"/>
              <p:cNvSpPr/>
              <p:nvPr/>
            </p:nvSpPr>
            <p:spPr>
              <a:xfrm>
                <a:off x="6167436" y="6019800"/>
                <a:ext cx="176214" cy="1952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8230">
                  <a:defRPr/>
                </a:pPr>
                <a:endParaRPr lang="zh-TW" altLang="en-US" sz="1650">
                  <a:solidFill>
                    <a:srgbClr val="FFFFFF"/>
                  </a:solidFill>
                  <a:latin typeface="Arial"/>
                  <a:ea typeface="微軟正黑體" panose="020B0604030504040204" pitchFamily="34" charset="-120"/>
                </a:endParaRPr>
              </a:p>
            </p:txBody>
          </p:sp>
          <p:sp>
            <p:nvSpPr>
              <p:cNvPr id="22" name="橢圓 21"/>
              <p:cNvSpPr/>
              <p:nvPr/>
            </p:nvSpPr>
            <p:spPr>
              <a:xfrm>
                <a:off x="6138859" y="5988842"/>
                <a:ext cx="233365" cy="250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8230">
                  <a:defRPr/>
                </a:pPr>
                <a:endParaRPr lang="zh-TW" altLang="en-US" sz="1650">
                  <a:solidFill>
                    <a:srgbClr val="FFFFFF"/>
                  </a:solidFill>
                  <a:latin typeface="Arial"/>
                  <a:ea typeface="微軟正黑體" panose="020B0604030504040204" pitchFamily="34" charset="-120"/>
                </a:endParaRPr>
              </a:p>
            </p:txBody>
          </p:sp>
          <p:sp>
            <p:nvSpPr>
              <p:cNvPr id="23" name="矩形 22"/>
              <p:cNvSpPr/>
              <p:nvPr/>
            </p:nvSpPr>
            <p:spPr>
              <a:xfrm>
                <a:off x="1104899" y="4645071"/>
                <a:ext cx="76199"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8230">
                  <a:defRPr/>
                </a:pPr>
                <a:endParaRPr lang="zh-TW" altLang="en-US" sz="1650">
                  <a:solidFill>
                    <a:srgbClr val="FFFFFF"/>
                  </a:solidFill>
                  <a:latin typeface="Arial"/>
                  <a:ea typeface="微軟正黑體" panose="020B0604030504040204" pitchFamily="34" charset="-120"/>
                </a:endParaRPr>
              </a:p>
            </p:txBody>
          </p:sp>
          <p:sp>
            <p:nvSpPr>
              <p:cNvPr id="24" name="向左箭號 23"/>
              <p:cNvSpPr/>
              <p:nvPr/>
            </p:nvSpPr>
            <p:spPr>
              <a:xfrm>
                <a:off x="1332697" y="4700588"/>
                <a:ext cx="2971884" cy="18320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8230">
                  <a:defRPr/>
                </a:pPr>
                <a:endParaRPr lang="zh-TW" altLang="en-US" sz="1650">
                  <a:solidFill>
                    <a:srgbClr val="FFFFFF"/>
                  </a:solidFill>
                  <a:latin typeface="Arial"/>
                  <a:ea typeface="微軟正黑體" panose="020B0604030504040204" pitchFamily="34" charset="-120"/>
                </a:endParaRPr>
              </a:p>
            </p:txBody>
          </p:sp>
          <p:sp>
            <p:nvSpPr>
              <p:cNvPr id="25" name="矩形 24"/>
              <p:cNvSpPr/>
              <p:nvPr/>
            </p:nvSpPr>
            <p:spPr>
              <a:xfrm>
                <a:off x="11153775" y="4645071"/>
                <a:ext cx="76199"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8230">
                  <a:defRPr/>
                </a:pPr>
                <a:endParaRPr lang="zh-TW" altLang="en-US" sz="1650">
                  <a:solidFill>
                    <a:srgbClr val="FFFFFF"/>
                  </a:solidFill>
                  <a:latin typeface="Arial"/>
                  <a:ea typeface="微軟正黑體" panose="020B0604030504040204" pitchFamily="34" charset="-120"/>
                </a:endParaRPr>
              </a:p>
            </p:txBody>
          </p:sp>
          <p:sp>
            <p:nvSpPr>
              <p:cNvPr id="26" name="向右箭號 25"/>
              <p:cNvSpPr/>
              <p:nvPr/>
            </p:nvSpPr>
            <p:spPr>
              <a:xfrm>
                <a:off x="8011938" y="4696937"/>
                <a:ext cx="3038500" cy="1500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8230">
                  <a:defRPr/>
                </a:pPr>
                <a:endParaRPr lang="zh-TW" altLang="en-US" sz="1650">
                  <a:solidFill>
                    <a:srgbClr val="FFFFFF"/>
                  </a:solidFill>
                  <a:latin typeface="Arial"/>
                  <a:ea typeface="微軟正黑體" panose="020B0604030504040204" pitchFamily="34" charset="-120"/>
                </a:endParaRPr>
              </a:p>
            </p:txBody>
          </p:sp>
          <p:sp>
            <p:nvSpPr>
              <p:cNvPr id="27" name="矩形 26"/>
              <p:cNvSpPr/>
              <p:nvPr/>
            </p:nvSpPr>
            <p:spPr>
              <a:xfrm>
                <a:off x="1104899" y="6486526"/>
                <a:ext cx="76199"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8230">
                  <a:defRPr/>
                </a:pPr>
                <a:endParaRPr lang="zh-TW" altLang="en-US" sz="1650">
                  <a:solidFill>
                    <a:srgbClr val="FFFFFF"/>
                  </a:solidFill>
                  <a:latin typeface="Arial"/>
                  <a:ea typeface="微軟正黑體" panose="020B0604030504040204" pitchFamily="34" charset="-120"/>
                </a:endParaRPr>
              </a:p>
            </p:txBody>
          </p:sp>
          <p:sp>
            <p:nvSpPr>
              <p:cNvPr id="28" name="矩形 27"/>
              <p:cNvSpPr/>
              <p:nvPr/>
            </p:nvSpPr>
            <p:spPr>
              <a:xfrm>
                <a:off x="11153775" y="6462080"/>
                <a:ext cx="76199"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8230">
                  <a:defRPr/>
                </a:pPr>
                <a:endParaRPr lang="zh-TW" altLang="en-US" sz="1650">
                  <a:solidFill>
                    <a:srgbClr val="FFFFFF"/>
                  </a:solidFill>
                  <a:latin typeface="Arial"/>
                  <a:ea typeface="微軟正黑體" panose="020B0604030504040204" pitchFamily="34" charset="-120"/>
                </a:endParaRPr>
              </a:p>
            </p:txBody>
          </p:sp>
          <p:sp>
            <p:nvSpPr>
              <p:cNvPr id="29" name="矩形 28"/>
              <p:cNvSpPr/>
              <p:nvPr/>
            </p:nvSpPr>
            <p:spPr>
              <a:xfrm>
                <a:off x="7030349" y="6443664"/>
                <a:ext cx="76199"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8230">
                  <a:defRPr/>
                </a:pPr>
                <a:endParaRPr lang="zh-TW" altLang="en-US" sz="1650">
                  <a:solidFill>
                    <a:srgbClr val="FFFFFF"/>
                  </a:solidFill>
                  <a:latin typeface="Arial"/>
                  <a:ea typeface="微軟正黑體" panose="020B0604030504040204" pitchFamily="34" charset="-120"/>
                </a:endParaRPr>
              </a:p>
            </p:txBody>
          </p:sp>
        </p:grpSp>
        <p:sp>
          <p:nvSpPr>
            <p:cNvPr id="11" name="文字方塊 10"/>
            <p:cNvSpPr txBox="1"/>
            <p:nvPr/>
          </p:nvSpPr>
          <p:spPr>
            <a:xfrm>
              <a:off x="4304581" y="4702786"/>
              <a:ext cx="3850693" cy="398522"/>
            </a:xfrm>
            <a:prstGeom prst="rect">
              <a:avLst/>
            </a:prstGeom>
            <a:noFill/>
          </p:spPr>
          <p:txBody>
            <a:bodyPr wrap="square" rtlCol="0">
              <a:spAutoFit/>
            </a:bodyPr>
            <a:lstStyle/>
            <a:p>
              <a:pPr algn="ctr" defTabSz="838230">
                <a:defRPr/>
              </a:pPr>
              <a:r>
                <a:rPr lang="zh-TW" altLang="en-US" sz="1650" b="1" dirty="0">
                  <a:solidFill>
                    <a:srgbClr val="003399">
                      <a:lumMod val="75000"/>
                    </a:srgbClr>
                  </a:solidFill>
                  <a:latin typeface="標楷體" panose="03000509000000000000" pitchFamily="65" charset="-120"/>
                  <a:ea typeface="標楷體" panose="03000509000000000000" pitchFamily="65" charset="-120"/>
                </a:rPr>
                <a:t>健康光譜</a:t>
              </a:r>
              <a:r>
                <a:rPr lang="en-US" altLang="zh-TW" sz="1650" b="1" dirty="0">
                  <a:solidFill>
                    <a:srgbClr val="003399">
                      <a:lumMod val="75000"/>
                    </a:srgbClr>
                  </a:solidFill>
                  <a:latin typeface="標楷體" panose="03000509000000000000" pitchFamily="65" charset="-120"/>
                  <a:ea typeface="標楷體" panose="03000509000000000000" pitchFamily="65" charset="-120"/>
                </a:rPr>
                <a:t>(wellness continuum)</a:t>
              </a:r>
              <a:endParaRPr lang="zh-TW" altLang="en-US" sz="1650" b="1" dirty="0">
                <a:solidFill>
                  <a:srgbClr val="003399">
                    <a:lumMod val="75000"/>
                  </a:srgbClr>
                </a:solidFill>
                <a:latin typeface="標楷體" panose="03000509000000000000" pitchFamily="65" charset="-120"/>
                <a:ea typeface="標楷體" panose="03000509000000000000" pitchFamily="65" charset="-120"/>
              </a:endParaRPr>
            </a:p>
          </p:txBody>
        </p:sp>
        <p:sp>
          <p:nvSpPr>
            <p:cNvPr id="12" name="文字方塊 11"/>
            <p:cNvSpPr txBox="1"/>
            <p:nvPr/>
          </p:nvSpPr>
          <p:spPr>
            <a:xfrm>
              <a:off x="2404848" y="6427878"/>
              <a:ext cx="3850693" cy="398522"/>
            </a:xfrm>
            <a:prstGeom prst="rect">
              <a:avLst/>
            </a:prstGeom>
            <a:noFill/>
          </p:spPr>
          <p:txBody>
            <a:bodyPr wrap="square" rtlCol="0">
              <a:spAutoFit/>
            </a:bodyPr>
            <a:lstStyle/>
            <a:p>
              <a:pPr algn="ctr" defTabSz="838230">
                <a:defRPr/>
              </a:pPr>
              <a:r>
                <a:rPr lang="zh-TW" altLang="en-US" sz="1650" b="1" dirty="0">
                  <a:solidFill>
                    <a:srgbClr val="00B050"/>
                  </a:solidFill>
                  <a:latin typeface="標楷體" panose="03000509000000000000" pitchFamily="65" charset="-120"/>
                  <a:ea typeface="標楷體" panose="03000509000000000000" pitchFamily="65" charset="-120"/>
                </a:rPr>
                <a:t>健康領域</a:t>
              </a:r>
              <a:r>
                <a:rPr lang="en-US" altLang="zh-TW" sz="1650" b="1" dirty="0">
                  <a:solidFill>
                    <a:srgbClr val="00B050"/>
                  </a:solidFill>
                  <a:latin typeface="標楷體" panose="03000509000000000000" pitchFamily="65" charset="-120"/>
                  <a:ea typeface="標楷體" panose="03000509000000000000" pitchFamily="65" charset="-120"/>
                </a:rPr>
                <a:t>(wellness paradigm)</a:t>
              </a:r>
              <a:endParaRPr lang="zh-TW" altLang="en-US" sz="1650" b="1" dirty="0">
                <a:solidFill>
                  <a:srgbClr val="00B050"/>
                </a:solidFill>
                <a:latin typeface="標楷體" panose="03000509000000000000" pitchFamily="65" charset="-120"/>
                <a:ea typeface="標楷體" panose="03000509000000000000" pitchFamily="65" charset="-120"/>
              </a:endParaRPr>
            </a:p>
          </p:txBody>
        </p:sp>
        <p:sp>
          <p:nvSpPr>
            <p:cNvPr id="13" name="文字方塊 12"/>
            <p:cNvSpPr txBox="1"/>
            <p:nvPr/>
          </p:nvSpPr>
          <p:spPr>
            <a:xfrm>
              <a:off x="7678152" y="6412365"/>
              <a:ext cx="3242890" cy="398522"/>
            </a:xfrm>
            <a:prstGeom prst="rect">
              <a:avLst/>
            </a:prstGeom>
            <a:noFill/>
          </p:spPr>
          <p:txBody>
            <a:bodyPr wrap="square" rtlCol="0">
              <a:spAutoFit/>
            </a:bodyPr>
            <a:lstStyle/>
            <a:p>
              <a:pPr algn="ctr" defTabSz="838230">
                <a:defRPr/>
              </a:pPr>
              <a:r>
                <a:rPr lang="zh-TW" altLang="en-US" sz="1650" b="1" dirty="0">
                  <a:solidFill>
                    <a:srgbClr val="FF0000"/>
                  </a:solidFill>
                  <a:latin typeface="標楷體" panose="03000509000000000000" pitchFamily="65" charset="-120"/>
                  <a:ea typeface="標楷體" panose="03000509000000000000" pitchFamily="65" charset="-120"/>
                </a:rPr>
                <a:t>醫療領域</a:t>
              </a:r>
              <a:r>
                <a:rPr lang="en-US" altLang="zh-TW" sz="1650" b="1" dirty="0">
                  <a:solidFill>
                    <a:srgbClr val="FF0000"/>
                  </a:solidFill>
                  <a:latin typeface="標楷體" panose="03000509000000000000" pitchFamily="65" charset="-120"/>
                  <a:ea typeface="標楷體" panose="03000509000000000000" pitchFamily="65" charset="-120"/>
                </a:rPr>
                <a:t>(medical paradigm)</a:t>
              </a:r>
              <a:endParaRPr lang="zh-TW" altLang="en-US" sz="1650" b="1" dirty="0">
                <a:solidFill>
                  <a:srgbClr val="FF0000"/>
                </a:solidFill>
                <a:latin typeface="標楷體" panose="03000509000000000000" pitchFamily="65" charset="-120"/>
                <a:ea typeface="標楷體" panose="03000509000000000000" pitchFamily="65" charset="-120"/>
              </a:endParaRPr>
            </a:p>
          </p:txBody>
        </p:sp>
      </p:grpSp>
      <p:sp>
        <p:nvSpPr>
          <p:cNvPr id="30" name="投影片編號版面配置區 2"/>
          <p:cNvSpPr txBox="1">
            <a:spLocks/>
          </p:cNvSpPr>
          <p:nvPr/>
        </p:nvSpPr>
        <p:spPr>
          <a:xfrm>
            <a:off x="10428538" y="6328754"/>
            <a:ext cx="528059" cy="334698"/>
          </a:xfrm>
          <a:prstGeom prst="rect">
            <a:avLst/>
          </a:prstGeom>
        </p:spPr>
        <p:txBody>
          <a:bodyPr/>
          <a:lstStyle>
            <a:defPPr>
              <a:defRPr lang="zh-TW"/>
            </a:defPPr>
            <a:lvl1pPr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1pPr>
            <a:lvl2pPr marL="4572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2pPr>
            <a:lvl3pPr marL="9144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3pPr>
            <a:lvl4pPr marL="13716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4pPr>
            <a:lvl5pPr marL="18288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9pPr>
          </a:lstStyle>
          <a:p>
            <a:pPr defTabSz="1117613" eaLnBrk="1" hangingPunct="1"/>
            <a:fld id="{1BD00C73-7874-42D8-BE66-03BC55BDC28D}" type="slidenum">
              <a:rPr lang="zh-TW" altLang="en-US" sz="1467">
                <a:solidFill>
                  <a:prstClr val="black">
                    <a:tint val="75000"/>
                  </a:prstClr>
                </a:solidFill>
                <a:latin typeface="Arial" pitchFamily="34" charset="0"/>
              </a:rPr>
              <a:pPr defTabSz="1117613" eaLnBrk="1" hangingPunct="1"/>
              <a:t>13</a:t>
            </a:fld>
            <a:endParaRPr lang="zh-TW" altLang="en-US" sz="1467" dirty="0">
              <a:solidFill>
                <a:prstClr val="black">
                  <a:tint val="75000"/>
                </a:prstClr>
              </a:solidFill>
              <a:latin typeface="Arial" pitchFamily="34" charset="0"/>
            </a:endParaRPr>
          </a:p>
        </p:txBody>
      </p:sp>
    </p:spTree>
    <p:extLst>
      <p:ext uri="{BB962C8B-B14F-4D97-AF65-F5344CB8AC3E}">
        <p14:creationId xmlns:p14="http://schemas.microsoft.com/office/powerpoint/2010/main" val="716478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453" y="768584"/>
            <a:ext cx="9239845" cy="448800"/>
          </a:xfrm>
        </p:spPr>
        <p:txBody>
          <a:bodyPr/>
          <a:lstStyle/>
          <a:p>
            <a:r>
              <a:rPr lang="zh-TW" altLang="en-US" sz="2933" dirty="0"/>
              <a:t>健康</a:t>
            </a:r>
            <a:r>
              <a:rPr lang="en-US" altLang="zh-TW" sz="2933" dirty="0"/>
              <a:t>(wellness)</a:t>
            </a:r>
            <a:endParaRPr lang="en-GB" sz="2933" dirty="0"/>
          </a:p>
        </p:txBody>
      </p:sp>
      <p:sp>
        <p:nvSpPr>
          <p:cNvPr id="30" name="文字方塊 29"/>
          <p:cNvSpPr txBox="1"/>
          <p:nvPr/>
        </p:nvSpPr>
        <p:spPr>
          <a:xfrm>
            <a:off x="522082" y="1693223"/>
            <a:ext cx="3628718" cy="2461443"/>
          </a:xfrm>
          <a:prstGeom prst="rect">
            <a:avLst/>
          </a:prstGeom>
          <a:solidFill>
            <a:srgbClr val="FFFF00">
              <a:alpha val="20000"/>
            </a:srgbClr>
          </a:solidFill>
        </p:spPr>
        <p:txBody>
          <a:bodyPr wrap="square" rtlCol="0">
            <a:spAutoFit/>
          </a:bodyPr>
          <a:lstStyle/>
          <a:p>
            <a:pPr defTabSz="838230">
              <a:defRPr/>
            </a:pPr>
            <a:r>
              <a:rPr lang="en-US" altLang="zh-TW" sz="1283" dirty="0">
                <a:solidFill>
                  <a:srgbClr val="FF0000"/>
                </a:solidFill>
                <a:latin typeface="標楷體" panose="03000509000000000000" pitchFamily="65" charset="-120"/>
                <a:ea typeface="標楷體" panose="03000509000000000000" pitchFamily="65" charset="-120"/>
              </a:rPr>
              <a:t>Wellness</a:t>
            </a:r>
            <a:r>
              <a:rPr lang="en-US" altLang="zh-TW" sz="1283" dirty="0">
                <a:solidFill>
                  <a:prstClr val="black"/>
                </a:solidFill>
                <a:latin typeface="標楷體" panose="03000509000000000000" pitchFamily="65" charset="-120"/>
                <a:ea typeface="標楷體" panose="03000509000000000000" pitchFamily="65" charset="-120"/>
              </a:rPr>
              <a:t> refers to a state of wellbeing.</a:t>
            </a:r>
            <a:r>
              <a:rPr lang="zh-TW" altLang="en-US" sz="1283" dirty="0">
                <a:solidFill>
                  <a:prstClr val="black"/>
                </a:solidFill>
                <a:latin typeface="標楷體" panose="03000509000000000000" pitchFamily="65" charset="-120"/>
                <a:ea typeface="標楷體" panose="03000509000000000000" pitchFamily="65" charset="-120"/>
              </a:rPr>
              <a:t> </a:t>
            </a:r>
            <a:r>
              <a:rPr lang="en-US" altLang="zh-TW" sz="1283" dirty="0">
                <a:solidFill>
                  <a:srgbClr val="FF0000"/>
                </a:solidFill>
                <a:latin typeface="標楷體" panose="03000509000000000000" pitchFamily="65" charset="-120"/>
                <a:ea typeface="標楷體" panose="03000509000000000000" pitchFamily="65" charset="-120"/>
              </a:rPr>
              <a:t>Wellness</a:t>
            </a:r>
            <a:r>
              <a:rPr lang="zh-TW" altLang="en-US" sz="1283" dirty="0">
                <a:solidFill>
                  <a:prstClr val="black"/>
                </a:solidFill>
                <a:latin typeface="標楷體" panose="03000509000000000000" pitchFamily="65" charset="-120"/>
                <a:ea typeface="標楷體" panose="03000509000000000000" pitchFamily="65" charset="-120"/>
              </a:rPr>
              <a:t>的基本方面包括：</a:t>
            </a:r>
            <a:endParaRPr lang="en-US" altLang="zh-TW" sz="1283" dirty="0">
              <a:solidFill>
                <a:prstClr val="black"/>
              </a:solidFill>
              <a:latin typeface="標楷體" panose="03000509000000000000" pitchFamily="65" charset="-120"/>
              <a:ea typeface="標楷體" panose="03000509000000000000" pitchFamily="65" charset="-120"/>
            </a:endParaRPr>
          </a:p>
          <a:p>
            <a:pPr marL="261947" indent="-183363" defTabSz="838230">
              <a:buFont typeface="Arial" panose="020B0604020202020204" pitchFamily="34" charset="0"/>
              <a:buChar char="•"/>
              <a:defRPr/>
            </a:pPr>
            <a:r>
              <a:rPr lang="zh-TW" altLang="en-US" sz="1283" dirty="0">
                <a:solidFill>
                  <a:prstClr val="black"/>
                </a:solidFill>
                <a:latin typeface="標楷體" panose="03000509000000000000" pitchFamily="65" charset="-120"/>
                <a:ea typeface="標楷體" panose="03000509000000000000" pitchFamily="65" charset="-120"/>
              </a:rPr>
              <a:t>自我責任</a:t>
            </a:r>
            <a:endParaRPr lang="en-US" altLang="zh-TW" sz="1283" dirty="0">
              <a:solidFill>
                <a:prstClr val="black"/>
              </a:solidFill>
              <a:latin typeface="標楷體" panose="03000509000000000000" pitchFamily="65" charset="-120"/>
              <a:ea typeface="標楷體" panose="03000509000000000000" pitchFamily="65" charset="-120"/>
            </a:endParaRPr>
          </a:p>
          <a:p>
            <a:pPr marL="261947" indent="-183363" defTabSz="838230">
              <a:buFont typeface="Arial" panose="020B0604020202020204" pitchFamily="34" charset="0"/>
              <a:buChar char="•"/>
              <a:defRPr/>
            </a:pPr>
            <a:r>
              <a:rPr lang="zh-TW" altLang="en-US" sz="1283" dirty="0">
                <a:solidFill>
                  <a:prstClr val="black"/>
                </a:solidFill>
                <a:latin typeface="標楷體" panose="03000509000000000000" pitchFamily="65" charset="-120"/>
                <a:ea typeface="標楷體" panose="03000509000000000000" pitchFamily="65" charset="-120"/>
              </a:rPr>
              <a:t>最終目標</a:t>
            </a:r>
            <a:endParaRPr lang="en-US" altLang="zh-TW" sz="1283" dirty="0">
              <a:solidFill>
                <a:prstClr val="black"/>
              </a:solidFill>
              <a:latin typeface="標楷體" panose="03000509000000000000" pitchFamily="65" charset="-120"/>
              <a:ea typeface="標楷體" panose="03000509000000000000" pitchFamily="65" charset="-120"/>
            </a:endParaRPr>
          </a:p>
          <a:p>
            <a:pPr marL="261947" indent="-183363" defTabSz="838230">
              <a:buFont typeface="Arial" panose="020B0604020202020204" pitchFamily="34" charset="0"/>
              <a:buChar char="•"/>
              <a:defRPr/>
            </a:pPr>
            <a:r>
              <a:rPr lang="zh-TW" altLang="en-US" sz="1283" dirty="0">
                <a:solidFill>
                  <a:prstClr val="black"/>
                </a:solidFill>
                <a:latin typeface="標楷體" panose="03000509000000000000" pitchFamily="65" charset="-120"/>
                <a:ea typeface="標楷體" panose="03000509000000000000" pitchFamily="65" charset="-120"/>
              </a:rPr>
              <a:t>一個動態的、成長的過程</a:t>
            </a:r>
            <a:endParaRPr lang="en-US" altLang="zh-TW" sz="1283" dirty="0">
              <a:solidFill>
                <a:prstClr val="black"/>
              </a:solidFill>
              <a:latin typeface="標楷體" panose="03000509000000000000" pitchFamily="65" charset="-120"/>
              <a:ea typeface="標楷體" panose="03000509000000000000" pitchFamily="65" charset="-120"/>
            </a:endParaRPr>
          </a:p>
          <a:p>
            <a:pPr marL="261947" indent="-183363" defTabSz="838230">
              <a:buFont typeface="Arial" panose="020B0604020202020204" pitchFamily="34" charset="0"/>
              <a:buChar char="•"/>
              <a:defRPr/>
            </a:pPr>
            <a:r>
              <a:rPr lang="zh-TW" altLang="en-US" sz="1283" dirty="0">
                <a:solidFill>
                  <a:prstClr val="black"/>
                </a:solidFill>
                <a:latin typeface="標楷體" panose="03000509000000000000" pitchFamily="65" charset="-120"/>
                <a:ea typeface="標楷體" panose="03000509000000000000" pitchFamily="65" charset="-120"/>
              </a:rPr>
              <a:t>日常營養</a:t>
            </a:r>
            <a:endParaRPr lang="en-US" altLang="zh-TW" sz="1283" dirty="0">
              <a:solidFill>
                <a:prstClr val="black"/>
              </a:solidFill>
              <a:latin typeface="標楷體" panose="03000509000000000000" pitchFamily="65" charset="-120"/>
              <a:ea typeface="標楷體" panose="03000509000000000000" pitchFamily="65" charset="-120"/>
            </a:endParaRPr>
          </a:p>
          <a:p>
            <a:pPr marL="261947" indent="-183363" defTabSz="838230">
              <a:buFont typeface="Arial" panose="020B0604020202020204" pitchFamily="34" charset="0"/>
              <a:buChar char="•"/>
              <a:defRPr/>
            </a:pPr>
            <a:r>
              <a:rPr lang="zh-TW" altLang="en-US" sz="1283" dirty="0">
                <a:solidFill>
                  <a:prstClr val="black"/>
                </a:solidFill>
                <a:latin typeface="標楷體" panose="03000509000000000000" pitchFamily="65" charset="-120"/>
                <a:ea typeface="標楷體" panose="03000509000000000000" pitchFamily="65" charset="-120"/>
              </a:rPr>
              <a:t>壓力管理</a:t>
            </a:r>
            <a:endParaRPr lang="en-US" altLang="zh-TW" sz="1283" dirty="0">
              <a:solidFill>
                <a:prstClr val="black"/>
              </a:solidFill>
              <a:latin typeface="標楷體" panose="03000509000000000000" pitchFamily="65" charset="-120"/>
              <a:ea typeface="標楷體" panose="03000509000000000000" pitchFamily="65" charset="-120"/>
            </a:endParaRPr>
          </a:p>
          <a:p>
            <a:pPr marL="261947" indent="-183363" defTabSz="838230">
              <a:buFont typeface="Arial" panose="020B0604020202020204" pitchFamily="34" charset="0"/>
              <a:buChar char="•"/>
              <a:defRPr/>
            </a:pPr>
            <a:r>
              <a:rPr lang="zh-TW" altLang="en-US" sz="1283" dirty="0">
                <a:solidFill>
                  <a:prstClr val="black"/>
                </a:solidFill>
                <a:latin typeface="標楷體" panose="03000509000000000000" pitchFamily="65" charset="-120"/>
                <a:ea typeface="標楷體" panose="03000509000000000000" pitchFamily="65" charset="-120"/>
              </a:rPr>
              <a:t>身體健康、預防保健</a:t>
            </a:r>
            <a:endParaRPr lang="en-US" altLang="zh-TW" sz="1283" dirty="0">
              <a:solidFill>
                <a:prstClr val="black"/>
              </a:solidFill>
              <a:latin typeface="標楷體" panose="03000509000000000000" pitchFamily="65" charset="-120"/>
              <a:ea typeface="標楷體" panose="03000509000000000000" pitchFamily="65" charset="-120"/>
            </a:endParaRPr>
          </a:p>
          <a:p>
            <a:pPr marL="261947" indent="-183363" defTabSz="838230">
              <a:buFont typeface="Arial" panose="020B0604020202020204" pitchFamily="34" charset="0"/>
              <a:buChar char="•"/>
              <a:defRPr/>
            </a:pPr>
            <a:r>
              <a:rPr lang="zh-TW" altLang="en-US" sz="1283" dirty="0">
                <a:solidFill>
                  <a:prstClr val="black"/>
                </a:solidFill>
                <a:latin typeface="標楷體" panose="03000509000000000000" pitchFamily="65" charset="-120"/>
                <a:ea typeface="標楷體" panose="03000509000000000000" pitchFamily="65" charset="-120"/>
              </a:rPr>
              <a:t>情緒健康</a:t>
            </a:r>
            <a:endParaRPr lang="en-US" altLang="zh-TW" sz="1283" dirty="0">
              <a:solidFill>
                <a:prstClr val="black"/>
              </a:solidFill>
              <a:latin typeface="標楷體" panose="03000509000000000000" pitchFamily="65" charset="-120"/>
              <a:ea typeface="標楷體" panose="03000509000000000000" pitchFamily="65" charset="-120"/>
            </a:endParaRPr>
          </a:p>
          <a:p>
            <a:pPr marL="261947" indent="-183363" defTabSz="838230">
              <a:buFont typeface="Arial" panose="020B0604020202020204" pitchFamily="34" charset="0"/>
              <a:buChar char="•"/>
              <a:defRPr/>
            </a:pPr>
            <a:r>
              <a:rPr lang="zh-TW" altLang="en-US" sz="1283" dirty="0">
                <a:solidFill>
                  <a:prstClr val="black"/>
                </a:solidFill>
                <a:latin typeface="標楷體" panose="03000509000000000000" pitchFamily="65" charset="-120"/>
                <a:ea typeface="標楷體" panose="03000509000000000000" pitchFamily="65" charset="-120"/>
              </a:rPr>
              <a:t>最重要的是，個人的整體存在</a:t>
            </a:r>
            <a:r>
              <a:rPr lang="en-US" altLang="zh-TW" sz="1283" dirty="0">
                <a:solidFill>
                  <a:prstClr val="black"/>
                </a:solidFill>
                <a:latin typeface="標楷體" panose="03000509000000000000" pitchFamily="65" charset="-120"/>
                <a:ea typeface="標楷體" panose="03000509000000000000" pitchFamily="65" charset="-120"/>
              </a:rPr>
              <a:t>(and most importantly, the whole being of the individual.)</a:t>
            </a:r>
            <a:r>
              <a:rPr lang="zh-TW" altLang="en-US" sz="1283" dirty="0">
                <a:solidFill>
                  <a:prstClr val="black"/>
                </a:solidFill>
                <a:latin typeface="標楷體" panose="03000509000000000000" pitchFamily="65" charset="-120"/>
                <a:ea typeface="標楷體" panose="03000509000000000000" pitchFamily="65" charset="-120"/>
              </a:rPr>
              <a:t>。</a:t>
            </a:r>
          </a:p>
        </p:txBody>
      </p:sp>
      <p:grpSp>
        <p:nvGrpSpPr>
          <p:cNvPr id="3" name="群組 2"/>
          <p:cNvGrpSpPr/>
          <p:nvPr/>
        </p:nvGrpSpPr>
        <p:grpSpPr>
          <a:xfrm>
            <a:off x="4724791" y="768584"/>
            <a:ext cx="5674024" cy="4732338"/>
            <a:chOff x="1841847" y="-748614"/>
            <a:chExt cx="8508307" cy="8355228"/>
          </a:xfrm>
        </p:grpSpPr>
        <p:grpSp>
          <p:nvGrpSpPr>
            <p:cNvPr id="31" name="群組 30"/>
            <p:cNvGrpSpPr/>
            <p:nvPr/>
          </p:nvGrpSpPr>
          <p:grpSpPr>
            <a:xfrm>
              <a:off x="3693231" y="1181278"/>
              <a:ext cx="4805538" cy="4805538"/>
              <a:chOff x="4361712" y="2009086"/>
              <a:chExt cx="4805538" cy="4805538"/>
            </a:xfrm>
          </p:grpSpPr>
          <p:sp>
            <p:nvSpPr>
              <p:cNvPr id="53" name="橢圓 52"/>
              <p:cNvSpPr/>
              <p:nvPr/>
            </p:nvSpPr>
            <p:spPr>
              <a:xfrm>
                <a:off x="4361712" y="2009086"/>
                <a:ext cx="4805538" cy="4805538"/>
              </a:xfrm>
              <a:prstGeom prst="ellipse">
                <a:avLst/>
              </a:prstGeom>
              <a:solidFill>
                <a:srgbClr val="604878">
                  <a:alpha val="50000"/>
                  <a:hueOff val="0"/>
                  <a:satOff val="0"/>
                  <a:lumOff val="0"/>
                  <a:alphaOff val="0"/>
                </a:srgbClr>
              </a:solidFill>
              <a:ln w="19050" cap="flat" cmpd="sng" algn="ctr">
                <a:solidFill>
                  <a:sysClr val="window" lastClr="FFFFFF">
                    <a:hueOff val="0"/>
                    <a:satOff val="0"/>
                    <a:lumOff val="0"/>
                    <a:alphaOff val="0"/>
                    <a:shade val="90000"/>
                  </a:sysClr>
                </a:solidFill>
                <a:prstDash val="solid"/>
              </a:ln>
              <a:effectLst/>
            </p:spPr>
          </p:sp>
          <p:sp>
            <p:nvSpPr>
              <p:cNvPr id="54" name="橢圓 4"/>
              <p:cNvSpPr txBox="1"/>
              <p:nvPr/>
            </p:nvSpPr>
            <p:spPr>
              <a:xfrm>
                <a:off x="5065467" y="2712841"/>
                <a:ext cx="3398028" cy="3398028"/>
              </a:xfrm>
              <a:prstGeom prst="rect">
                <a:avLst/>
              </a:prstGeom>
              <a:noFill/>
              <a:ln>
                <a:noFill/>
              </a:ln>
              <a:effectLst/>
            </p:spPr>
            <p:txBody>
              <a:bodyPr spcFirstLastPara="0" vert="horz" wrap="square" lIns="47731" tIns="47731" rIns="47731" bIns="47731" numCol="1" spcCol="1270" anchor="ctr" anchorCtr="0">
                <a:noAutofit/>
              </a:bodyPr>
              <a:lstStyle/>
              <a:p>
                <a:pPr algn="ctr" defTabSz="1670640">
                  <a:lnSpc>
                    <a:spcPct val="90000"/>
                  </a:lnSpc>
                  <a:spcBef>
                    <a:spcPct val="0"/>
                  </a:spcBef>
                  <a:spcAft>
                    <a:spcPct val="35000"/>
                  </a:spcAft>
                  <a:defRPr/>
                </a:pPr>
                <a:r>
                  <a:rPr lang="en-US" sz="1833" dirty="0">
                    <a:solidFill>
                      <a:sysClr val="windowText" lastClr="000000"/>
                    </a:solidFill>
                    <a:latin typeface="標楷體" panose="03000509000000000000" pitchFamily="65" charset="-120"/>
                    <a:ea typeface="標楷體" panose="03000509000000000000" pitchFamily="65" charset="-120"/>
                  </a:rPr>
                  <a:t>SEVEN COMPONENTS OF WELLNESS</a:t>
                </a:r>
              </a:p>
            </p:txBody>
          </p:sp>
        </p:grpSp>
        <p:grpSp>
          <p:nvGrpSpPr>
            <p:cNvPr id="32" name="群組 31"/>
            <p:cNvGrpSpPr/>
            <p:nvPr/>
          </p:nvGrpSpPr>
          <p:grpSpPr>
            <a:xfrm>
              <a:off x="4894616" y="-748614"/>
              <a:ext cx="2402769" cy="2402769"/>
              <a:chOff x="5563097" y="79194"/>
              <a:chExt cx="2402769" cy="2402769"/>
            </a:xfrm>
          </p:grpSpPr>
          <p:sp>
            <p:nvSpPr>
              <p:cNvPr id="51" name="橢圓 50"/>
              <p:cNvSpPr/>
              <p:nvPr/>
            </p:nvSpPr>
            <p:spPr>
              <a:xfrm>
                <a:off x="5563097" y="79194"/>
                <a:ext cx="2402769" cy="2402769"/>
              </a:xfrm>
              <a:prstGeom prst="ellipse">
                <a:avLst/>
              </a:prstGeom>
              <a:solidFill>
                <a:srgbClr val="604878">
                  <a:alpha val="50000"/>
                  <a:hueOff val="-2002757"/>
                  <a:satOff val="2945"/>
                  <a:lumOff val="2521"/>
                  <a:alphaOff val="0"/>
                </a:srgbClr>
              </a:solidFill>
              <a:ln w="19050" cap="flat" cmpd="sng" algn="ctr">
                <a:solidFill>
                  <a:sysClr val="window" lastClr="FFFFFF">
                    <a:hueOff val="0"/>
                    <a:satOff val="0"/>
                    <a:lumOff val="0"/>
                    <a:alphaOff val="0"/>
                    <a:shade val="90000"/>
                  </a:sysClr>
                </a:solidFill>
                <a:prstDash val="solid"/>
              </a:ln>
              <a:effectLst/>
            </p:spPr>
          </p:sp>
          <p:sp>
            <p:nvSpPr>
              <p:cNvPr id="52" name="橢圓 6"/>
              <p:cNvSpPr txBox="1"/>
              <p:nvPr/>
            </p:nvSpPr>
            <p:spPr>
              <a:xfrm>
                <a:off x="5914974" y="431071"/>
                <a:ext cx="1699015" cy="1699015"/>
              </a:xfrm>
              <a:prstGeom prst="rect">
                <a:avLst/>
              </a:prstGeom>
              <a:noFill/>
              <a:ln>
                <a:noFill/>
              </a:ln>
              <a:effectLst/>
            </p:spPr>
            <p:txBody>
              <a:bodyPr spcFirstLastPara="0" vert="horz" wrap="square" lIns="23283" tIns="23283" rIns="23283" bIns="23283" numCol="1" spcCol="1270" anchor="ctr" anchorCtr="0">
                <a:noAutofit/>
              </a:bodyPr>
              <a:lstStyle/>
              <a:p>
                <a:pPr algn="ctr" defTabSz="814946">
                  <a:lnSpc>
                    <a:spcPct val="90000"/>
                  </a:lnSpc>
                  <a:spcBef>
                    <a:spcPct val="0"/>
                  </a:spcBef>
                  <a:spcAft>
                    <a:spcPct val="35000"/>
                  </a:spcAft>
                  <a:defRPr/>
                </a:pPr>
                <a:r>
                  <a:rPr lang="en-US" sz="1833" dirty="0">
                    <a:solidFill>
                      <a:sysClr val="windowText" lastClr="000000"/>
                    </a:solidFill>
                    <a:latin typeface="Cambria"/>
                  </a:rPr>
                  <a:t>Physical</a:t>
                </a:r>
              </a:p>
            </p:txBody>
          </p:sp>
        </p:grpSp>
        <p:grpSp>
          <p:nvGrpSpPr>
            <p:cNvPr id="33" name="群組 32"/>
            <p:cNvGrpSpPr/>
            <p:nvPr/>
          </p:nvGrpSpPr>
          <p:grpSpPr>
            <a:xfrm>
              <a:off x="7342746" y="430344"/>
              <a:ext cx="2402769" cy="2402769"/>
              <a:chOff x="8011227" y="1258152"/>
              <a:chExt cx="2402769" cy="2402769"/>
            </a:xfrm>
          </p:grpSpPr>
          <p:sp>
            <p:nvSpPr>
              <p:cNvPr id="49" name="橢圓 48"/>
              <p:cNvSpPr/>
              <p:nvPr/>
            </p:nvSpPr>
            <p:spPr>
              <a:xfrm>
                <a:off x="8011227" y="1258152"/>
                <a:ext cx="2402769" cy="2402769"/>
              </a:xfrm>
              <a:prstGeom prst="ellipse">
                <a:avLst/>
              </a:prstGeom>
              <a:solidFill>
                <a:srgbClr val="604878">
                  <a:alpha val="50000"/>
                  <a:hueOff val="-4005514"/>
                  <a:satOff val="5889"/>
                  <a:lumOff val="5042"/>
                  <a:alphaOff val="0"/>
                </a:srgbClr>
              </a:solidFill>
              <a:ln w="19050" cap="flat" cmpd="sng" algn="ctr">
                <a:solidFill>
                  <a:sysClr val="window" lastClr="FFFFFF">
                    <a:hueOff val="0"/>
                    <a:satOff val="0"/>
                    <a:lumOff val="0"/>
                    <a:alphaOff val="0"/>
                    <a:shade val="90000"/>
                  </a:sysClr>
                </a:solidFill>
                <a:prstDash val="solid"/>
              </a:ln>
              <a:effectLst/>
            </p:spPr>
          </p:sp>
          <p:sp>
            <p:nvSpPr>
              <p:cNvPr id="50" name="橢圓 8"/>
              <p:cNvSpPr txBox="1"/>
              <p:nvPr/>
            </p:nvSpPr>
            <p:spPr>
              <a:xfrm>
                <a:off x="8363104" y="1610030"/>
                <a:ext cx="1869969" cy="1699015"/>
              </a:xfrm>
              <a:prstGeom prst="rect">
                <a:avLst/>
              </a:prstGeom>
              <a:noFill/>
              <a:ln>
                <a:noFill/>
              </a:ln>
              <a:effectLst/>
            </p:spPr>
            <p:txBody>
              <a:bodyPr spcFirstLastPara="0" vert="horz" wrap="square" lIns="23283" tIns="23283" rIns="23283" bIns="23283" numCol="1" spcCol="1270" anchor="ctr" anchorCtr="0">
                <a:noAutofit/>
              </a:bodyPr>
              <a:lstStyle/>
              <a:p>
                <a:pPr algn="ctr" defTabSz="814946">
                  <a:lnSpc>
                    <a:spcPct val="90000"/>
                  </a:lnSpc>
                  <a:spcBef>
                    <a:spcPct val="0"/>
                  </a:spcBef>
                  <a:spcAft>
                    <a:spcPct val="35000"/>
                  </a:spcAft>
                  <a:defRPr/>
                </a:pPr>
                <a:r>
                  <a:rPr lang="en-US" sz="1833" dirty="0">
                    <a:solidFill>
                      <a:sysClr val="windowText" lastClr="000000"/>
                    </a:solidFill>
                    <a:latin typeface="Cambria"/>
                  </a:rPr>
                  <a:t>Intellectual</a:t>
                </a:r>
              </a:p>
            </p:txBody>
          </p:sp>
        </p:grpSp>
        <p:grpSp>
          <p:nvGrpSpPr>
            <p:cNvPr id="34" name="群組 33"/>
            <p:cNvGrpSpPr/>
            <p:nvPr/>
          </p:nvGrpSpPr>
          <p:grpSpPr>
            <a:xfrm>
              <a:off x="7947385" y="3079437"/>
              <a:ext cx="2402769" cy="2402769"/>
              <a:chOff x="8615866" y="3907245"/>
              <a:chExt cx="2402769" cy="2402769"/>
            </a:xfrm>
          </p:grpSpPr>
          <p:sp>
            <p:nvSpPr>
              <p:cNvPr id="47" name="橢圓 46"/>
              <p:cNvSpPr/>
              <p:nvPr/>
            </p:nvSpPr>
            <p:spPr>
              <a:xfrm>
                <a:off x="8615866" y="3907245"/>
                <a:ext cx="2402769" cy="2402769"/>
              </a:xfrm>
              <a:prstGeom prst="ellipse">
                <a:avLst/>
              </a:prstGeom>
              <a:solidFill>
                <a:srgbClr val="604878">
                  <a:alpha val="50000"/>
                  <a:hueOff val="-6008271"/>
                  <a:satOff val="8834"/>
                  <a:lumOff val="7563"/>
                  <a:alphaOff val="0"/>
                </a:srgbClr>
              </a:solidFill>
              <a:ln w="19050" cap="flat" cmpd="sng" algn="ctr">
                <a:solidFill>
                  <a:sysClr val="window" lastClr="FFFFFF">
                    <a:hueOff val="0"/>
                    <a:satOff val="0"/>
                    <a:lumOff val="0"/>
                    <a:alphaOff val="0"/>
                    <a:shade val="90000"/>
                  </a:sysClr>
                </a:solidFill>
                <a:prstDash val="solid"/>
              </a:ln>
              <a:effectLst/>
            </p:spPr>
          </p:sp>
          <p:sp>
            <p:nvSpPr>
              <p:cNvPr id="48" name="橢圓 10"/>
              <p:cNvSpPr txBox="1"/>
              <p:nvPr/>
            </p:nvSpPr>
            <p:spPr>
              <a:xfrm>
                <a:off x="8967743" y="4259122"/>
                <a:ext cx="1699015" cy="1699015"/>
              </a:xfrm>
              <a:prstGeom prst="rect">
                <a:avLst/>
              </a:prstGeom>
              <a:noFill/>
              <a:ln>
                <a:noFill/>
              </a:ln>
              <a:effectLst/>
            </p:spPr>
            <p:txBody>
              <a:bodyPr spcFirstLastPara="0" vert="horz" wrap="square" lIns="23283" tIns="23283" rIns="23283" bIns="23283" numCol="1" spcCol="1270" anchor="ctr" anchorCtr="0">
                <a:noAutofit/>
              </a:bodyPr>
              <a:lstStyle/>
              <a:p>
                <a:pPr algn="ctr" defTabSz="814946">
                  <a:lnSpc>
                    <a:spcPct val="90000"/>
                  </a:lnSpc>
                  <a:spcBef>
                    <a:spcPct val="0"/>
                  </a:spcBef>
                  <a:spcAft>
                    <a:spcPct val="35000"/>
                  </a:spcAft>
                  <a:defRPr/>
                </a:pPr>
                <a:r>
                  <a:rPr lang="en-US" sz="1833" dirty="0">
                    <a:solidFill>
                      <a:sysClr val="windowText" lastClr="000000"/>
                    </a:solidFill>
                    <a:latin typeface="Cambria"/>
                  </a:rPr>
                  <a:t>Social</a:t>
                </a:r>
              </a:p>
            </p:txBody>
          </p:sp>
        </p:grpSp>
        <p:grpSp>
          <p:nvGrpSpPr>
            <p:cNvPr id="35" name="群組 34"/>
            <p:cNvGrpSpPr/>
            <p:nvPr/>
          </p:nvGrpSpPr>
          <p:grpSpPr>
            <a:xfrm>
              <a:off x="6253226" y="5203845"/>
              <a:ext cx="2402769" cy="2402769"/>
              <a:chOff x="6921707" y="6031653"/>
              <a:chExt cx="2402769" cy="2402769"/>
            </a:xfrm>
          </p:grpSpPr>
          <p:sp>
            <p:nvSpPr>
              <p:cNvPr id="45" name="橢圓 44"/>
              <p:cNvSpPr/>
              <p:nvPr/>
            </p:nvSpPr>
            <p:spPr>
              <a:xfrm>
                <a:off x="6921707" y="6031653"/>
                <a:ext cx="2402769" cy="2402769"/>
              </a:xfrm>
              <a:prstGeom prst="ellipse">
                <a:avLst/>
              </a:prstGeom>
              <a:solidFill>
                <a:srgbClr val="604878">
                  <a:alpha val="50000"/>
                  <a:hueOff val="-8011028"/>
                  <a:satOff val="11779"/>
                  <a:lumOff val="10084"/>
                  <a:alphaOff val="0"/>
                </a:srgbClr>
              </a:solidFill>
              <a:ln w="19050" cap="flat" cmpd="sng" algn="ctr">
                <a:solidFill>
                  <a:sysClr val="window" lastClr="FFFFFF">
                    <a:hueOff val="0"/>
                    <a:satOff val="0"/>
                    <a:lumOff val="0"/>
                    <a:alphaOff val="0"/>
                    <a:shade val="90000"/>
                  </a:sysClr>
                </a:solidFill>
                <a:prstDash val="solid"/>
              </a:ln>
              <a:effectLst/>
            </p:spPr>
          </p:sp>
          <p:sp>
            <p:nvSpPr>
              <p:cNvPr id="46" name="橢圓 12"/>
              <p:cNvSpPr txBox="1"/>
              <p:nvPr/>
            </p:nvSpPr>
            <p:spPr>
              <a:xfrm>
                <a:off x="6978511" y="6434854"/>
                <a:ext cx="2208116" cy="1699015"/>
              </a:xfrm>
              <a:prstGeom prst="rect">
                <a:avLst/>
              </a:prstGeom>
              <a:noFill/>
              <a:ln>
                <a:noFill/>
              </a:ln>
              <a:effectLst/>
            </p:spPr>
            <p:txBody>
              <a:bodyPr spcFirstLastPara="0" vert="horz" wrap="square" lIns="23283" tIns="23283" rIns="23283" bIns="23283" numCol="1" spcCol="1270" anchor="ctr" anchorCtr="0">
                <a:noAutofit/>
              </a:bodyPr>
              <a:lstStyle/>
              <a:p>
                <a:pPr algn="ctr" defTabSz="814946">
                  <a:lnSpc>
                    <a:spcPct val="90000"/>
                  </a:lnSpc>
                  <a:spcBef>
                    <a:spcPct val="0"/>
                  </a:spcBef>
                  <a:spcAft>
                    <a:spcPct val="35000"/>
                  </a:spcAft>
                  <a:defRPr/>
                </a:pPr>
                <a:r>
                  <a:rPr lang="en-US" sz="1833" dirty="0">
                    <a:solidFill>
                      <a:sysClr val="windowText" lastClr="000000"/>
                    </a:solidFill>
                    <a:latin typeface="Cambria"/>
                  </a:rPr>
                  <a:t>Occupational</a:t>
                </a:r>
              </a:p>
            </p:txBody>
          </p:sp>
        </p:grpSp>
        <p:grpSp>
          <p:nvGrpSpPr>
            <p:cNvPr id="36" name="群組 35"/>
            <p:cNvGrpSpPr/>
            <p:nvPr/>
          </p:nvGrpSpPr>
          <p:grpSpPr>
            <a:xfrm>
              <a:off x="3536006" y="5203845"/>
              <a:ext cx="2402769" cy="2402769"/>
              <a:chOff x="4204487" y="6031653"/>
              <a:chExt cx="2402769" cy="2402769"/>
            </a:xfrm>
          </p:grpSpPr>
          <p:sp>
            <p:nvSpPr>
              <p:cNvPr id="43" name="橢圓 42"/>
              <p:cNvSpPr/>
              <p:nvPr/>
            </p:nvSpPr>
            <p:spPr>
              <a:xfrm>
                <a:off x="4204487" y="6031653"/>
                <a:ext cx="2402769" cy="2402769"/>
              </a:xfrm>
              <a:prstGeom prst="ellipse">
                <a:avLst/>
              </a:prstGeom>
              <a:solidFill>
                <a:srgbClr val="604878">
                  <a:alpha val="50000"/>
                  <a:hueOff val="-10013784"/>
                  <a:satOff val="14724"/>
                  <a:lumOff val="12605"/>
                  <a:alphaOff val="0"/>
                </a:srgbClr>
              </a:solidFill>
              <a:ln w="19050" cap="flat" cmpd="sng" algn="ctr">
                <a:solidFill>
                  <a:sysClr val="window" lastClr="FFFFFF">
                    <a:hueOff val="0"/>
                    <a:satOff val="0"/>
                    <a:lumOff val="0"/>
                    <a:alphaOff val="0"/>
                    <a:shade val="90000"/>
                  </a:sysClr>
                </a:solidFill>
                <a:prstDash val="solid"/>
              </a:ln>
              <a:effectLst/>
            </p:spPr>
          </p:sp>
          <p:sp>
            <p:nvSpPr>
              <p:cNvPr id="44" name="橢圓 14"/>
              <p:cNvSpPr txBox="1"/>
              <p:nvPr/>
            </p:nvSpPr>
            <p:spPr>
              <a:xfrm>
                <a:off x="4556363" y="6299053"/>
                <a:ext cx="1699015" cy="1699015"/>
              </a:xfrm>
              <a:prstGeom prst="rect">
                <a:avLst/>
              </a:prstGeom>
              <a:noFill/>
              <a:ln>
                <a:noFill/>
              </a:ln>
              <a:effectLst/>
            </p:spPr>
            <p:txBody>
              <a:bodyPr spcFirstLastPara="0" vert="horz" wrap="square" lIns="23283" tIns="23283" rIns="23283" bIns="23283" numCol="1" spcCol="1270" anchor="ctr" anchorCtr="0">
                <a:noAutofit/>
              </a:bodyPr>
              <a:lstStyle/>
              <a:p>
                <a:pPr algn="ctr" defTabSz="814946">
                  <a:lnSpc>
                    <a:spcPct val="90000"/>
                  </a:lnSpc>
                  <a:spcBef>
                    <a:spcPct val="0"/>
                  </a:spcBef>
                  <a:spcAft>
                    <a:spcPct val="35000"/>
                  </a:spcAft>
                  <a:defRPr/>
                </a:pPr>
                <a:r>
                  <a:rPr lang="en-US" sz="1833" dirty="0">
                    <a:solidFill>
                      <a:sysClr val="windowText" lastClr="000000"/>
                    </a:solidFill>
                    <a:latin typeface="Cambria"/>
                  </a:rPr>
                  <a:t>Emotional</a:t>
                </a:r>
              </a:p>
            </p:txBody>
          </p:sp>
        </p:grpSp>
        <p:grpSp>
          <p:nvGrpSpPr>
            <p:cNvPr id="37" name="群組 36"/>
            <p:cNvGrpSpPr/>
            <p:nvPr/>
          </p:nvGrpSpPr>
          <p:grpSpPr>
            <a:xfrm>
              <a:off x="1841847" y="3079437"/>
              <a:ext cx="2402769" cy="2402769"/>
              <a:chOff x="2510328" y="3907245"/>
              <a:chExt cx="2402769" cy="2402769"/>
            </a:xfrm>
          </p:grpSpPr>
          <p:sp>
            <p:nvSpPr>
              <p:cNvPr id="41" name="橢圓 40"/>
              <p:cNvSpPr/>
              <p:nvPr/>
            </p:nvSpPr>
            <p:spPr>
              <a:xfrm>
                <a:off x="2510328" y="3907245"/>
                <a:ext cx="2402769" cy="2402769"/>
              </a:xfrm>
              <a:prstGeom prst="ellipse">
                <a:avLst/>
              </a:prstGeom>
              <a:solidFill>
                <a:srgbClr val="604878">
                  <a:alpha val="50000"/>
                  <a:hueOff val="-12016542"/>
                  <a:satOff val="17668"/>
                  <a:lumOff val="15126"/>
                  <a:alphaOff val="0"/>
                </a:srgbClr>
              </a:solidFill>
              <a:ln w="19050" cap="flat" cmpd="sng" algn="ctr">
                <a:solidFill>
                  <a:sysClr val="window" lastClr="FFFFFF">
                    <a:hueOff val="0"/>
                    <a:satOff val="0"/>
                    <a:lumOff val="0"/>
                    <a:alphaOff val="0"/>
                    <a:shade val="90000"/>
                  </a:sysClr>
                </a:solidFill>
                <a:prstDash val="solid"/>
              </a:ln>
              <a:effectLst/>
            </p:spPr>
          </p:sp>
          <p:sp>
            <p:nvSpPr>
              <p:cNvPr id="42" name="橢圓 16"/>
              <p:cNvSpPr txBox="1"/>
              <p:nvPr/>
            </p:nvSpPr>
            <p:spPr>
              <a:xfrm>
                <a:off x="2862205" y="4259122"/>
                <a:ext cx="1699015" cy="1699015"/>
              </a:xfrm>
              <a:prstGeom prst="rect">
                <a:avLst/>
              </a:prstGeom>
              <a:noFill/>
              <a:ln>
                <a:noFill/>
              </a:ln>
              <a:effectLst/>
            </p:spPr>
            <p:txBody>
              <a:bodyPr spcFirstLastPara="0" vert="horz" wrap="square" lIns="23283" tIns="23283" rIns="23283" bIns="23283" numCol="1" spcCol="1270" anchor="ctr" anchorCtr="0">
                <a:noAutofit/>
              </a:bodyPr>
              <a:lstStyle/>
              <a:p>
                <a:pPr algn="ctr" defTabSz="814946">
                  <a:lnSpc>
                    <a:spcPct val="90000"/>
                  </a:lnSpc>
                  <a:spcBef>
                    <a:spcPct val="0"/>
                  </a:spcBef>
                  <a:spcAft>
                    <a:spcPct val="35000"/>
                  </a:spcAft>
                  <a:defRPr/>
                </a:pPr>
                <a:r>
                  <a:rPr lang="en-US" sz="1833" dirty="0">
                    <a:solidFill>
                      <a:sysClr val="windowText" lastClr="000000"/>
                    </a:solidFill>
                    <a:latin typeface="Cambria"/>
                  </a:rPr>
                  <a:t>Spiritual</a:t>
                </a:r>
              </a:p>
            </p:txBody>
          </p:sp>
        </p:grpSp>
        <p:grpSp>
          <p:nvGrpSpPr>
            <p:cNvPr id="38" name="群組 37"/>
            <p:cNvGrpSpPr/>
            <p:nvPr/>
          </p:nvGrpSpPr>
          <p:grpSpPr>
            <a:xfrm>
              <a:off x="2446485" y="430344"/>
              <a:ext cx="2438164" cy="2402769"/>
              <a:chOff x="3114966" y="1258152"/>
              <a:chExt cx="2438164" cy="2402769"/>
            </a:xfrm>
          </p:grpSpPr>
          <p:sp>
            <p:nvSpPr>
              <p:cNvPr id="39" name="橢圓 38"/>
              <p:cNvSpPr/>
              <p:nvPr/>
            </p:nvSpPr>
            <p:spPr>
              <a:xfrm>
                <a:off x="3114966" y="1258152"/>
                <a:ext cx="2402769" cy="2402769"/>
              </a:xfrm>
              <a:prstGeom prst="ellipse">
                <a:avLst/>
              </a:prstGeom>
              <a:solidFill>
                <a:srgbClr val="604878">
                  <a:alpha val="50000"/>
                  <a:hueOff val="-14019298"/>
                  <a:satOff val="20613"/>
                  <a:lumOff val="17647"/>
                  <a:alphaOff val="0"/>
                </a:srgbClr>
              </a:solidFill>
              <a:ln w="19050" cap="flat" cmpd="sng" algn="ctr">
                <a:solidFill>
                  <a:sysClr val="window" lastClr="FFFFFF">
                    <a:hueOff val="0"/>
                    <a:satOff val="0"/>
                    <a:lumOff val="0"/>
                    <a:alphaOff val="0"/>
                    <a:shade val="90000"/>
                  </a:sysClr>
                </a:solidFill>
                <a:prstDash val="solid"/>
              </a:ln>
              <a:effectLst/>
            </p:spPr>
          </p:sp>
          <p:sp>
            <p:nvSpPr>
              <p:cNvPr id="40" name="橢圓 18"/>
              <p:cNvSpPr txBox="1"/>
              <p:nvPr/>
            </p:nvSpPr>
            <p:spPr>
              <a:xfrm>
                <a:off x="3114966" y="1595159"/>
                <a:ext cx="2438164" cy="1699015"/>
              </a:xfrm>
              <a:prstGeom prst="rect">
                <a:avLst/>
              </a:prstGeom>
              <a:noFill/>
              <a:ln>
                <a:noFill/>
              </a:ln>
              <a:effectLst/>
            </p:spPr>
            <p:txBody>
              <a:bodyPr spcFirstLastPara="0" vert="horz" wrap="square" lIns="23283" tIns="23283" rIns="23283" bIns="23283" numCol="1" spcCol="1270" anchor="ctr" anchorCtr="0">
                <a:noAutofit/>
              </a:bodyPr>
              <a:lstStyle/>
              <a:p>
                <a:pPr algn="ctr" defTabSz="814946">
                  <a:lnSpc>
                    <a:spcPct val="90000"/>
                  </a:lnSpc>
                  <a:spcBef>
                    <a:spcPct val="0"/>
                  </a:spcBef>
                  <a:spcAft>
                    <a:spcPct val="35000"/>
                  </a:spcAft>
                  <a:defRPr/>
                </a:pPr>
                <a:r>
                  <a:rPr lang="en-US" sz="1833" dirty="0">
                    <a:solidFill>
                      <a:sysClr val="windowText" lastClr="000000"/>
                    </a:solidFill>
                    <a:latin typeface="Cambria"/>
                  </a:rPr>
                  <a:t>Environmental</a:t>
                </a:r>
              </a:p>
            </p:txBody>
          </p:sp>
        </p:grpSp>
      </p:grpSp>
      <p:sp>
        <p:nvSpPr>
          <p:cNvPr id="29" name="投影片編號版面配置區 2"/>
          <p:cNvSpPr txBox="1">
            <a:spLocks/>
          </p:cNvSpPr>
          <p:nvPr/>
        </p:nvSpPr>
        <p:spPr>
          <a:xfrm>
            <a:off x="10428538" y="6328754"/>
            <a:ext cx="528059" cy="334698"/>
          </a:xfrm>
          <a:prstGeom prst="rect">
            <a:avLst/>
          </a:prstGeom>
        </p:spPr>
        <p:txBody>
          <a:bodyPr/>
          <a:lstStyle>
            <a:defPPr>
              <a:defRPr lang="zh-TW"/>
            </a:defPPr>
            <a:lvl1pPr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1pPr>
            <a:lvl2pPr marL="4572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2pPr>
            <a:lvl3pPr marL="9144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3pPr>
            <a:lvl4pPr marL="13716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4pPr>
            <a:lvl5pPr marL="18288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9pPr>
          </a:lstStyle>
          <a:p>
            <a:pPr defTabSz="1117613" eaLnBrk="1" hangingPunct="1"/>
            <a:fld id="{1BD00C73-7874-42D8-BE66-03BC55BDC28D}" type="slidenum">
              <a:rPr lang="zh-TW" altLang="en-US" sz="1467">
                <a:solidFill>
                  <a:prstClr val="black">
                    <a:tint val="75000"/>
                  </a:prstClr>
                </a:solidFill>
                <a:latin typeface="Arial" pitchFamily="34" charset="0"/>
              </a:rPr>
              <a:pPr defTabSz="1117613" eaLnBrk="1" hangingPunct="1"/>
              <a:t>14</a:t>
            </a:fld>
            <a:endParaRPr lang="zh-TW" altLang="en-US" sz="1467" dirty="0">
              <a:solidFill>
                <a:prstClr val="black">
                  <a:tint val="75000"/>
                </a:prstClr>
              </a:solidFill>
              <a:latin typeface="Arial" pitchFamily="34" charset="0"/>
            </a:endParaRPr>
          </a:p>
        </p:txBody>
      </p:sp>
    </p:spTree>
    <p:extLst>
      <p:ext uri="{BB962C8B-B14F-4D97-AF65-F5344CB8AC3E}">
        <p14:creationId xmlns:p14="http://schemas.microsoft.com/office/powerpoint/2010/main" val="17584540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34F9FAF-7DBA-4C17-9302-9E80BCAB4F9A}"/>
              </a:ext>
            </a:extLst>
          </p:cNvPr>
          <p:cNvSpPr>
            <a:spLocks noGrp="1"/>
          </p:cNvSpPr>
          <p:nvPr>
            <p:ph type="title"/>
          </p:nvPr>
        </p:nvSpPr>
        <p:spPr>
          <a:xfrm>
            <a:off x="863600" y="323850"/>
            <a:ext cx="9239845" cy="744450"/>
          </a:xfrm>
        </p:spPr>
        <p:txBody>
          <a:bodyPr/>
          <a:lstStyle/>
          <a:p>
            <a:r>
              <a:rPr lang="zh-TW" altLang="en-US" sz="3600" dirty="0"/>
              <a:t>福祉</a:t>
            </a:r>
            <a:r>
              <a:rPr lang="en-US" altLang="zh-TW" sz="3600" dirty="0"/>
              <a:t>(well-being)—</a:t>
            </a:r>
            <a:r>
              <a:rPr lang="zh-TW" altLang="en-US" sz="3600" dirty="0"/>
              <a:t>外界資源的投入</a:t>
            </a:r>
          </a:p>
        </p:txBody>
      </p:sp>
      <p:sp>
        <p:nvSpPr>
          <p:cNvPr id="4" name="內容版面配置區 2">
            <a:extLst>
              <a:ext uri="{FF2B5EF4-FFF2-40B4-BE49-F238E27FC236}">
                <a16:creationId xmlns:a16="http://schemas.microsoft.com/office/drawing/2014/main" id="{78912558-A382-496D-BC48-657C66A53A94}"/>
              </a:ext>
            </a:extLst>
          </p:cNvPr>
          <p:cNvSpPr txBox="1">
            <a:spLocks/>
          </p:cNvSpPr>
          <p:nvPr/>
        </p:nvSpPr>
        <p:spPr>
          <a:xfrm>
            <a:off x="635000" y="1390650"/>
            <a:ext cx="5586530" cy="5353050"/>
          </a:xfrm>
          <a:prstGeom prst="rect">
            <a:avLst/>
          </a:prstGeom>
        </p:spPr>
        <p:txBody>
          <a:bodyPr wrap="square" anchor="t" anchorCtr="0">
            <a:normAutofit fontScale="92500" lnSpcReduction="20000"/>
          </a:bodyPr>
          <a:lst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a:lstStyle>
          <a:p>
            <a:r>
              <a:rPr lang="en-US" altLang="zh-TW" sz="1600" dirty="0"/>
              <a:t>Well-being is a positive state experienced by individuals and societies. Similar to health, it is a resource for daily life and is determined by social, economic and environmental conditions. Well-being encompasses quality of life and the ability of people and societies to contribute to the world with a sense of meaning and purpose. Focusing on well-being supports the tracking of the equitable distribution of resources, overall thriving and sustainability. A society’s well-being can be determined by the extent to which they are resilient, build capacity for action, and are prepared to transcend challenges  (Glossary of Terms 2021).  </a:t>
            </a:r>
          </a:p>
          <a:p>
            <a:pPr>
              <a:spcBef>
                <a:spcPts val="600"/>
              </a:spcBef>
              <a:spcAft>
                <a:spcPts val="600"/>
              </a:spcAft>
            </a:pPr>
            <a:r>
              <a:rPr lang="en-US" altLang="zh-TW" sz="1600" dirty="0"/>
              <a:t>WHO works with Member States and partners to advance well-being as it pertains to global health and the 17 Sustainable Development Goals (SDGs). Well-being is a major underlying driver of policy coherence across sectors and encourages galvanized action. Advancing societal well-being helps create active, resilient and sustainable communities at local, national and global levels, enabling them to respond to current and emerging health threats such as COVID-19 and environmental disasters.</a:t>
            </a:r>
          </a:p>
          <a:p>
            <a:pPr>
              <a:spcBef>
                <a:spcPts val="600"/>
              </a:spcBef>
            </a:pPr>
            <a:r>
              <a:rPr lang="en-US" altLang="zh-TW" sz="1600" dirty="0"/>
              <a:t>WHO coordinated the 10th Global Conference on Health Promotion in December 2021, where the Geneva Charter for Well-being was endorsed by participants. It outlines 5 key action areas:   </a:t>
            </a:r>
          </a:p>
          <a:p>
            <a:pPr marL="228600" indent="-228600">
              <a:spcBef>
                <a:spcPts val="600"/>
              </a:spcBef>
              <a:buFont typeface="+mj-lt"/>
              <a:buAutoNum type="arabicPeriod"/>
            </a:pPr>
            <a:r>
              <a:rPr lang="en-US" altLang="zh-TW" sz="1600" dirty="0"/>
              <a:t>design an equitable economy that serves human development within planetary boundaries; </a:t>
            </a:r>
          </a:p>
          <a:p>
            <a:pPr marL="228600" indent="-228600">
              <a:spcBef>
                <a:spcPts val="0"/>
              </a:spcBef>
              <a:buFont typeface="+mj-lt"/>
              <a:buAutoNum type="arabicPeriod"/>
            </a:pPr>
            <a:r>
              <a:rPr lang="en-US" altLang="zh-TW" sz="1600" dirty="0"/>
              <a:t>create public policy for the common good; </a:t>
            </a:r>
          </a:p>
          <a:p>
            <a:pPr marL="228600" indent="-228600">
              <a:spcBef>
                <a:spcPts val="0"/>
              </a:spcBef>
              <a:buFont typeface="+mj-lt"/>
              <a:buAutoNum type="arabicPeriod"/>
            </a:pPr>
            <a:r>
              <a:rPr lang="en-US" altLang="zh-TW" sz="1600" dirty="0"/>
              <a:t>achieve universal health coverage; </a:t>
            </a:r>
          </a:p>
          <a:p>
            <a:pPr marL="228600" indent="-228600">
              <a:spcBef>
                <a:spcPts val="0"/>
              </a:spcBef>
              <a:buFont typeface="+mj-lt"/>
              <a:buAutoNum type="arabicPeriod"/>
            </a:pPr>
            <a:r>
              <a:rPr lang="en-US" altLang="zh-TW" sz="1600" dirty="0"/>
              <a:t>address the digital transformation to counteract harm and disempowerment and to strengthen the benefits; and </a:t>
            </a:r>
          </a:p>
          <a:p>
            <a:pPr marL="228600" indent="-228600">
              <a:spcBef>
                <a:spcPts val="0"/>
              </a:spcBef>
              <a:buFont typeface="+mj-lt"/>
              <a:buAutoNum type="arabicPeriod"/>
            </a:pPr>
            <a:r>
              <a:rPr lang="en-US" altLang="zh-TW" sz="1600" dirty="0"/>
              <a:t>value and preserve the planet. </a:t>
            </a:r>
            <a:endParaRPr lang="zh-TW" altLang="en-US" sz="1600" dirty="0"/>
          </a:p>
        </p:txBody>
      </p:sp>
      <p:pic>
        <p:nvPicPr>
          <p:cNvPr id="5" name="圖片 4">
            <a:extLst>
              <a:ext uri="{FF2B5EF4-FFF2-40B4-BE49-F238E27FC236}">
                <a16:creationId xmlns:a16="http://schemas.microsoft.com/office/drawing/2014/main" id="{66A987FD-68EA-47B9-89F3-1CC02D058476}"/>
              </a:ext>
            </a:extLst>
          </p:cNvPr>
          <p:cNvPicPr>
            <a:picLocks noChangeAspect="1"/>
          </p:cNvPicPr>
          <p:nvPr/>
        </p:nvPicPr>
        <p:blipFill>
          <a:blip r:embed="rId2"/>
          <a:stretch>
            <a:fillRect/>
          </a:stretch>
        </p:blipFill>
        <p:spPr>
          <a:xfrm>
            <a:off x="6350000" y="1695450"/>
            <a:ext cx="4734235" cy="3600450"/>
          </a:xfrm>
          <a:prstGeom prst="rect">
            <a:avLst/>
          </a:prstGeom>
        </p:spPr>
      </p:pic>
    </p:spTree>
    <p:extLst>
      <p:ext uri="{BB962C8B-B14F-4D97-AF65-F5344CB8AC3E}">
        <p14:creationId xmlns:p14="http://schemas.microsoft.com/office/powerpoint/2010/main" val="10239814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68350" y="293908"/>
            <a:ext cx="9639300" cy="1035049"/>
          </a:xfrm>
        </p:spPr>
        <p:txBody>
          <a:bodyPr anchor="ctr"/>
          <a:lstStyle/>
          <a:p>
            <a:pPr algn="ctr"/>
            <a:r>
              <a:rPr lang="zh-TW" altLang="en-US" dirty="0">
                <a:latin typeface="標楷體" panose="03000509000000000000" pitchFamily="65" charset="-120"/>
                <a:ea typeface="標楷體" panose="03000509000000000000" pitchFamily="65" charset="-120"/>
              </a:rPr>
              <a:t>健康的工作場所</a:t>
            </a:r>
          </a:p>
        </p:txBody>
      </p:sp>
      <p:sp>
        <p:nvSpPr>
          <p:cNvPr id="3" name="內容版面配置區 2"/>
          <p:cNvSpPr>
            <a:spLocks noGrp="1"/>
          </p:cNvSpPr>
          <p:nvPr>
            <p:ph idx="1"/>
          </p:nvPr>
        </p:nvSpPr>
        <p:spPr>
          <a:xfrm>
            <a:off x="850571" y="1595869"/>
            <a:ext cx="5312325" cy="4009161"/>
          </a:xfrm>
        </p:spPr>
        <p:txBody>
          <a:bodyPr>
            <a:normAutofit fontScale="92500" lnSpcReduction="10000"/>
          </a:bodyPr>
          <a:lstStyle/>
          <a:p>
            <a:r>
              <a:rPr lang="zh-TW" altLang="en-US" dirty="0">
                <a:latin typeface="標楷體" panose="03000509000000000000" pitchFamily="65" charset="-120"/>
                <a:ea typeface="標楷體" panose="03000509000000000000" pitchFamily="65" charset="-120"/>
              </a:rPr>
              <a:t>健康的工作場所是工人和管理人員合作使用持續改進流程來保護和促進所有工人的健康、安全和福祉以及工作場所的可持續性，根據已確定的需求考慮以下因素：</a:t>
            </a:r>
            <a:endParaRPr lang="en-US" altLang="zh-TW" dirty="0">
              <a:latin typeface="標楷體" panose="03000509000000000000" pitchFamily="65" charset="-120"/>
              <a:ea typeface="標楷體" panose="03000509000000000000" pitchFamily="65" charset="-120"/>
            </a:endParaRPr>
          </a:p>
          <a:p>
            <a:pPr marL="576283" lvl="1" indent="-328889">
              <a:buFont typeface="Wingdings" panose="05000000000000000000" pitchFamily="2" charset="2"/>
              <a:buChar char="l"/>
            </a:pPr>
            <a:r>
              <a:rPr lang="zh-TW" altLang="en-US" dirty="0">
                <a:latin typeface="標楷體" panose="03000509000000000000" pitchFamily="65" charset="-120"/>
                <a:ea typeface="標楷體" panose="03000509000000000000" pitchFamily="65" charset="-120"/>
              </a:rPr>
              <a:t>實體工作環境中的健康與安全問題；</a:t>
            </a:r>
            <a:endParaRPr lang="en-US" altLang="zh-TW" dirty="0">
              <a:latin typeface="標楷體" panose="03000509000000000000" pitchFamily="65" charset="-120"/>
              <a:ea typeface="標楷體" panose="03000509000000000000" pitchFamily="65" charset="-120"/>
            </a:endParaRPr>
          </a:p>
          <a:p>
            <a:pPr marL="576283" lvl="1" indent="-328889">
              <a:buFont typeface="Wingdings" panose="05000000000000000000" pitchFamily="2" charset="2"/>
              <a:buChar char="l"/>
            </a:pPr>
            <a:r>
              <a:rPr lang="zh-TW" altLang="en-US" dirty="0">
                <a:latin typeface="標楷體" panose="03000509000000000000" pitchFamily="65" charset="-120"/>
                <a:ea typeface="標楷體" panose="03000509000000000000" pitchFamily="65" charset="-120"/>
              </a:rPr>
              <a:t>社會心理工作環境中的健康、安全和福祉議題，包括工作組織和工作場所文化；</a:t>
            </a:r>
            <a:endParaRPr lang="en-US" altLang="zh-TW" dirty="0">
              <a:latin typeface="標楷體" panose="03000509000000000000" pitchFamily="65" charset="-120"/>
              <a:ea typeface="標楷體" panose="03000509000000000000" pitchFamily="65" charset="-120"/>
            </a:endParaRPr>
          </a:p>
          <a:p>
            <a:pPr marL="576283" lvl="1" indent="-328889">
              <a:buFont typeface="Wingdings" panose="05000000000000000000" pitchFamily="2" charset="2"/>
              <a:buChar char="l"/>
            </a:pPr>
            <a:r>
              <a:rPr lang="zh-TW" altLang="en-US" dirty="0">
                <a:latin typeface="標楷體" panose="03000509000000000000" pitchFamily="65" charset="-120"/>
                <a:ea typeface="標楷體" panose="03000509000000000000" pitchFamily="65" charset="-120"/>
              </a:rPr>
              <a:t>工作場所的個人健康資源； 和</a:t>
            </a:r>
            <a:endParaRPr lang="en-US" altLang="zh-TW" dirty="0">
              <a:latin typeface="標楷體" panose="03000509000000000000" pitchFamily="65" charset="-120"/>
              <a:ea typeface="標楷體" panose="03000509000000000000" pitchFamily="65" charset="-120"/>
            </a:endParaRPr>
          </a:p>
          <a:p>
            <a:pPr marL="576283" lvl="1" indent="-328889">
              <a:buFont typeface="Wingdings" panose="05000000000000000000" pitchFamily="2" charset="2"/>
              <a:buChar char="l"/>
            </a:pPr>
            <a:r>
              <a:rPr lang="zh-TW" altLang="en-US" dirty="0">
                <a:latin typeface="標楷體" panose="03000509000000000000" pitchFamily="65" charset="-120"/>
                <a:ea typeface="標楷體" panose="03000509000000000000" pitchFamily="65" charset="-120"/>
              </a:rPr>
              <a:t>參與社區以改善工人、其家人和社區其他成員健康的方式。</a:t>
            </a:r>
            <a:endParaRPr lang="en-US" altLang="zh-TW" sz="2292" dirty="0">
              <a:latin typeface="標楷體" panose="03000509000000000000" pitchFamily="65" charset="-120"/>
              <a:ea typeface="標楷體" panose="03000509000000000000" pitchFamily="65" charset="-120"/>
            </a:endParaRPr>
          </a:p>
        </p:txBody>
      </p:sp>
      <p:sp>
        <p:nvSpPr>
          <p:cNvPr id="4" name="投影片編號版面配置區 2"/>
          <p:cNvSpPr>
            <a:spLocks noGrp="1"/>
          </p:cNvSpPr>
          <p:nvPr>
            <p:ph type="sldNum" sz="quarter" idx="12"/>
          </p:nvPr>
        </p:nvSpPr>
        <p:spPr>
          <a:xfrm>
            <a:off x="10428538" y="6328754"/>
            <a:ext cx="528059" cy="334698"/>
          </a:xfrm>
        </p:spPr>
        <p:txBody>
          <a:bodyPr/>
          <a:lstStyle/>
          <a:p>
            <a:pPr algn="l" defTabSz="1117613" fontAlgn="base">
              <a:spcBef>
                <a:spcPct val="0"/>
              </a:spcBef>
              <a:spcAft>
                <a:spcPct val="0"/>
              </a:spcAft>
              <a:defRPr/>
            </a:pPr>
            <a:fld id="{1BD00C73-7874-42D8-BE66-03BC55BDC28D}" type="slidenum">
              <a:rPr kumimoji="1" lang="zh-TW" altLang="en-US" sz="1467">
                <a:solidFill>
                  <a:prstClr val="black">
                    <a:tint val="75000"/>
                  </a:prstClr>
                </a:solidFill>
                <a:latin typeface="Arial" pitchFamily="34" charset="0"/>
                <a:ea typeface="新細明體" panose="02020500000000000000" pitchFamily="18" charset="-120"/>
              </a:rPr>
              <a:pPr algn="l" defTabSz="1117613" fontAlgn="base">
                <a:spcBef>
                  <a:spcPct val="0"/>
                </a:spcBef>
                <a:spcAft>
                  <a:spcPct val="0"/>
                </a:spcAft>
                <a:defRPr/>
              </a:pPr>
              <a:t>16</a:t>
            </a:fld>
            <a:endParaRPr kumimoji="1" lang="zh-TW" altLang="en-US" sz="1467" dirty="0">
              <a:solidFill>
                <a:prstClr val="black">
                  <a:tint val="75000"/>
                </a:prstClr>
              </a:solidFill>
              <a:latin typeface="Arial" pitchFamily="34" charset="0"/>
              <a:ea typeface="新細明體" panose="02020500000000000000" pitchFamily="18" charset="-120"/>
            </a:endParaRPr>
          </a:p>
        </p:txBody>
      </p:sp>
      <p:graphicFrame>
        <p:nvGraphicFramePr>
          <p:cNvPr id="14" name="資料庫圖表 13"/>
          <p:cNvGraphicFramePr/>
          <p:nvPr>
            <p:extLst>
              <p:ext uri="{D42A27DB-BD31-4B8C-83A1-F6EECF244321}">
                <p14:modId xmlns:p14="http://schemas.microsoft.com/office/powerpoint/2010/main" val="695474269"/>
              </p:ext>
            </p:extLst>
          </p:nvPr>
        </p:nvGraphicFramePr>
        <p:xfrm>
          <a:off x="5816600" y="1595869"/>
          <a:ext cx="5610623" cy="37253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16" name="直線接點 15"/>
          <p:cNvCxnSpPr/>
          <p:nvPr/>
        </p:nvCxnSpPr>
        <p:spPr bwMode="auto">
          <a:xfrm>
            <a:off x="6658661" y="3810000"/>
            <a:ext cx="4083710" cy="0"/>
          </a:xfrm>
          <a:prstGeom prst="line">
            <a:avLst/>
          </a:prstGeom>
          <a:solidFill>
            <a:schemeClr val="accent1"/>
          </a:solidFill>
          <a:ln w="158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文字方塊 17"/>
          <p:cNvSpPr txBox="1"/>
          <p:nvPr/>
        </p:nvSpPr>
        <p:spPr>
          <a:xfrm>
            <a:off x="6439370" y="2821408"/>
            <a:ext cx="438582" cy="549859"/>
          </a:xfrm>
          <a:prstGeom prst="rect">
            <a:avLst/>
          </a:prstGeom>
          <a:noFill/>
        </p:spPr>
        <p:txBody>
          <a:bodyPr vert="eaVert" wrap="square" rtlCol="0">
            <a:spAutoFit/>
          </a:bodyPr>
          <a:lstStyle/>
          <a:p>
            <a:r>
              <a:rPr lang="zh-TW" altLang="en-US" sz="1650" dirty="0">
                <a:solidFill>
                  <a:srgbClr val="FF0000"/>
                </a:solidFill>
                <a:latin typeface="標楷體" panose="03000509000000000000" pitchFamily="65" charset="-120"/>
                <a:ea typeface="標楷體" panose="03000509000000000000" pitchFamily="65" charset="-120"/>
              </a:rPr>
              <a:t>既有</a:t>
            </a:r>
          </a:p>
        </p:txBody>
      </p:sp>
      <p:sp>
        <p:nvSpPr>
          <p:cNvPr id="19" name="文字方塊 18"/>
          <p:cNvSpPr txBox="1"/>
          <p:nvPr/>
        </p:nvSpPr>
        <p:spPr>
          <a:xfrm>
            <a:off x="6439370" y="4169320"/>
            <a:ext cx="438582" cy="549859"/>
          </a:xfrm>
          <a:prstGeom prst="rect">
            <a:avLst/>
          </a:prstGeom>
          <a:noFill/>
        </p:spPr>
        <p:txBody>
          <a:bodyPr vert="eaVert" wrap="square" rtlCol="0">
            <a:spAutoFit/>
          </a:bodyPr>
          <a:lstStyle/>
          <a:p>
            <a:r>
              <a:rPr lang="zh-TW" altLang="en-US" sz="1650" dirty="0">
                <a:solidFill>
                  <a:srgbClr val="FF0000"/>
                </a:solidFill>
                <a:latin typeface="標楷體" panose="03000509000000000000" pitchFamily="65" charset="-120"/>
                <a:ea typeface="標楷體" panose="03000509000000000000" pitchFamily="65" charset="-120"/>
              </a:rPr>
              <a:t>新增</a:t>
            </a:r>
          </a:p>
        </p:txBody>
      </p:sp>
      <p:sp>
        <p:nvSpPr>
          <p:cNvPr id="5" name="文字方塊 4"/>
          <p:cNvSpPr txBox="1"/>
          <p:nvPr/>
        </p:nvSpPr>
        <p:spPr>
          <a:xfrm>
            <a:off x="3996538" y="5759935"/>
            <a:ext cx="4332715" cy="318100"/>
          </a:xfrm>
          <a:prstGeom prst="rect">
            <a:avLst/>
          </a:prstGeom>
          <a:noFill/>
        </p:spPr>
        <p:txBody>
          <a:bodyPr wrap="square" rtlCol="0">
            <a:spAutoFit/>
          </a:bodyPr>
          <a:lstStyle/>
          <a:p>
            <a:r>
              <a:rPr lang="en-US" altLang="zh-TW" sz="1467" dirty="0">
                <a:solidFill>
                  <a:srgbClr val="FF0000"/>
                </a:solidFill>
              </a:rPr>
              <a:t>Source: Healthy workplaces: a model for action, WHO</a:t>
            </a:r>
            <a:endParaRPr lang="zh-TW" altLang="en-US" sz="1467" dirty="0">
              <a:solidFill>
                <a:srgbClr val="FF0000"/>
              </a:solidFill>
            </a:endParaRPr>
          </a:p>
        </p:txBody>
      </p:sp>
    </p:spTree>
    <p:extLst>
      <p:ext uri="{BB962C8B-B14F-4D97-AF65-F5344CB8AC3E}">
        <p14:creationId xmlns:p14="http://schemas.microsoft.com/office/powerpoint/2010/main" val="2935585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11200" y="411838"/>
            <a:ext cx="9499600" cy="711731"/>
          </a:xfrm>
        </p:spPr>
        <p:txBody>
          <a:bodyPr anchor="ctr"/>
          <a:lstStyle/>
          <a:p>
            <a:pPr algn="ctr"/>
            <a:r>
              <a:rPr lang="zh-TW" altLang="en-US" dirty="0">
                <a:latin typeface="標楷體" panose="03000509000000000000" pitchFamily="65" charset="-120"/>
                <a:ea typeface="標楷體" panose="03000509000000000000" pitchFamily="65" charset="-120"/>
              </a:rPr>
              <a:t>健康的工作場所流程和影響途徑</a:t>
            </a:r>
          </a:p>
        </p:txBody>
      </p:sp>
      <p:sp>
        <p:nvSpPr>
          <p:cNvPr id="3" name="內容版面配置區 2"/>
          <p:cNvSpPr>
            <a:spLocks noGrp="1"/>
          </p:cNvSpPr>
          <p:nvPr>
            <p:ph idx="1"/>
          </p:nvPr>
        </p:nvSpPr>
        <p:spPr>
          <a:xfrm>
            <a:off x="1019168" y="1790980"/>
            <a:ext cx="4983751" cy="3771900"/>
          </a:xfrm>
        </p:spPr>
        <p:txBody>
          <a:bodyPr>
            <a:normAutofit lnSpcReduction="10000"/>
          </a:bodyPr>
          <a:lstStyle/>
          <a:p>
            <a:r>
              <a:rPr lang="zh-TW" altLang="en-US" dirty="0">
                <a:latin typeface="標楷體" panose="03000509000000000000" pitchFamily="65" charset="-120"/>
                <a:ea typeface="標楷體" panose="03000509000000000000" pitchFamily="65" charset="-120"/>
              </a:rPr>
              <a:t>為了創造一個健康的工作場所，企業需要考慮可以最好採取行動的影響途徑或領域，以及雇主和工人可以採取行動的最有效的流程。</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該模型的關鍵流程，包括強調圍繞一套共同的道德和價值觀的逐步、「持續」動員和工人參與流程。</a:t>
            </a:r>
            <a:endParaRPr lang="en-US" altLang="zh-TW" sz="2658" dirty="0">
              <a:latin typeface="標楷體" panose="03000509000000000000" pitchFamily="65" charset="-120"/>
              <a:ea typeface="標楷體" panose="03000509000000000000" pitchFamily="65" charset="-120"/>
            </a:endParaRPr>
          </a:p>
        </p:txBody>
      </p:sp>
      <p:sp>
        <p:nvSpPr>
          <p:cNvPr id="4" name="投影片編號版面配置區 2"/>
          <p:cNvSpPr>
            <a:spLocks noGrp="1"/>
          </p:cNvSpPr>
          <p:nvPr>
            <p:ph type="sldNum" sz="quarter" idx="12"/>
          </p:nvPr>
        </p:nvSpPr>
        <p:spPr>
          <a:xfrm>
            <a:off x="10441389" y="6326710"/>
            <a:ext cx="528059" cy="334698"/>
          </a:xfrm>
        </p:spPr>
        <p:txBody>
          <a:bodyPr/>
          <a:lstStyle/>
          <a:p>
            <a:pPr algn="l" defTabSz="1117613" fontAlgn="base">
              <a:spcBef>
                <a:spcPct val="0"/>
              </a:spcBef>
              <a:spcAft>
                <a:spcPct val="0"/>
              </a:spcAft>
              <a:defRPr/>
            </a:pPr>
            <a:fld id="{1BD00C73-7874-42D8-BE66-03BC55BDC28D}" type="slidenum">
              <a:rPr kumimoji="1" lang="zh-TW" altLang="en-US" sz="1467">
                <a:solidFill>
                  <a:prstClr val="black">
                    <a:tint val="75000"/>
                  </a:prstClr>
                </a:solidFill>
                <a:latin typeface="Arial" pitchFamily="34" charset="0"/>
                <a:ea typeface="新細明體" panose="02020500000000000000" pitchFamily="18" charset="-120"/>
              </a:rPr>
              <a:pPr algn="l" defTabSz="1117613" fontAlgn="base">
                <a:spcBef>
                  <a:spcPct val="0"/>
                </a:spcBef>
                <a:spcAft>
                  <a:spcPct val="0"/>
                </a:spcAft>
                <a:defRPr/>
              </a:pPr>
              <a:t>17</a:t>
            </a:fld>
            <a:endParaRPr kumimoji="1" lang="zh-TW" altLang="en-US" sz="1467" dirty="0">
              <a:solidFill>
                <a:prstClr val="black">
                  <a:tint val="75000"/>
                </a:prstClr>
              </a:solidFill>
              <a:latin typeface="Arial" pitchFamily="34" charset="0"/>
              <a:ea typeface="新細明體" panose="02020500000000000000" pitchFamily="18" charset="-120"/>
            </a:endParaRPr>
          </a:p>
        </p:txBody>
      </p:sp>
      <p:grpSp>
        <p:nvGrpSpPr>
          <p:cNvPr id="8" name="群組 7"/>
          <p:cNvGrpSpPr/>
          <p:nvPr/>
        </p:nvGrpSpPr>
        <p:grpSpPr>
          <a:xfrm>
            <a:off x="6167208" y="1390650"/>
            <a:ext cx="4532806" cy="4778925"/>
            <a:chOff x="6554419" y="1374520"/>
            <a:chExt cx="4944879" cy="5213373"/>
          </a:xfrm>
        </p:grpSpPr>
        <p:sp>
          <p:nvSpPr>
            <p:cNvPr id="5" name="橢圓 4"/>
            <p:cNvSpPr/>
            <p:nvPr/>
          </p:nvSpPr>
          <p:spPr bwMode="auto">
            <a:xfrm>
              <a:off x="7830280" y="4077763"/>
              <a:ext cx="2572497" cy="2510130"/>
            </a:xfrm>
            <a:prstGeom prst="ellipse">
              <a:avLst/>
            </a:prstGeom>
            <a:solidFill>
              <a:srgbClr val="00B0F0">
                <a:alpha val="29000"/>
              </a:srgbClr>
            </a:solidFill>
            <a:ln w="12700" cap="flat" cmpd="sng" algn="ctr">
              <a:solidFill>
                <a:schemeClr val="tx1"/>
              </a:solidFill>
              <a:prstDash val="solid"/>
              <a:round/>
              <a:headEnd type="none" w="med" len="med"/>
              <a:tailEnd type="none" w="med" len="med"/>
            </a:ln>
            <a:effectLst/>
          </p:spPr>
          <p:txBody>
            <a:bodyPr vert="horz" wrap="none" lIns="83820" tIns="41910" rIns="83820" bIns="41910" numCol="1" rtlCol="0" anchor="t" anchorCtr="0" compatLnSpc="1">
              <a:prstTxWarp prst="textNoShape">
                <a:avLst/>
              </a:prstTxWarp>
            </a:bodyPr>
            <a:lstStyle/>
            <a:p>
              <a:pPr defTabSz="838230" fontAlgn="base">
                <a:spcBef>
                  <a:spcPct val="0"/>
                </a:spcBef>
                <a:spcAft>
                  <a:spcPct val="0"/>
                </a:spcAft>
              </a:pPr>
              <a:endParaRPr lang="zh-TW" altLang="en-US" sz="2200">
                <a:latin typeface="Tahoma" panose="020B0604030504040204" pitchFamily="34" charset="0"/>
              </a:endParaRPr>
            </a:p>
          </p:txBody>
        </p:sp>
        <p:sp>
          <p:nvSpPr>
            <p:cNvPr id="30" name="橢圓 29"/>
            <p:cNvSpPr/>
            <p:nvPr/>
          </p:nvSpPr>
          <p:spPr bwMode="auto">
            <a:xfrm>
              <a:off x="6554419" y="2714945"/>
              <a:ext cx="2572497" cy="2510130"/>
            </a:xfrm>
            <a:prstGeom prst="ellipse">
              <a:avLst/>
            </a:prstGeom>
            <a:solidFill>
              <a:srgbClr val="00B0F0">
                <a:alpha val="29000"/>
              </a:srgbClr>
            </a:solidFill>
            <a:ln w="12700" cap="flat" cmpd="sng" algn="ctr">
              <a:solidFill>
                <a:schemeClr val="tx1"/>
              </a:solidFill>
              <a:prstDash val="solid"/>
              <a:round/>
              <a:headEnd type="none" w="med" len="med"/>
              <a:tailEnd type="none" w="med" len="med"/>
            </a:ln>
            <a:effectLst/>
          </p:spPr>
          <p:txBody>
            <a:bodyPr vert="horz" wrap="none" lIns="83820" tIns="41910" rIns="83820" bIns="41910" numCol="1" rtlCol="0" anchor="t" anchorCtr="0" compatLnSpc="1">
              <a:prstTxWarp prst="textNoShape">
                <a:avLst/>
              </a:prstTxWarp>
            </a:bodyPr>
            <a:lstStyle/>
            <a:p>
              <a:pPr defTabSz="838230" fontAlgn="base">
                <a:spcBef>
                  <a:spcPct val="0"/>
                </a:spcBef>
                <a:spcAft>
                  <a:spcPct val="0"/>
                </a:spcAft>
              </a:pPr>
              <a:endParaRPr lang="zh-TW" altLang="en-US" sz="2200">
                <a:latin typeface="Tahoma" panose="020B0604030504040204" pitchFamily="34" charset="0"/>
              </a:endParaRPr>
            </a:p>
          </p:txBody>
        </p:sp>
        <p:sp>
          <p:nvSpPr>
            <p:cNvPr id="32" name="橢圓 31"/>
            <p:cNvSpPr/>
            <p:nvPr/>
          </p:nvSpPr>
          <p:spPr bwMode="auto">
            <a:xfrm>
              <a:off x="8926801" y="2669665"/>
              <a:ext cx="2572497" cy="2510130"/>
            </a:xfrm>
            <a:prstGeom prst="ellipse">
              <a:avLst/>
            </a:prstGeom>
            <a:solidFill>
              <a:srgbClr val="00B0F0">
                <a:alpha val="29000"/>
              </a:srgbClr>
            </a:solidFill>
            <a:ln w="12700" cap="flat" cmpd="sng" algn="ctr">
              <a:solidFill>
                <a:schemeClr val="tx1"/>
              </a:solidFill>
              <a:prstDash val="solid"/>
              <a:round/>
              <a:headEnd type="none" w="med" len="med"/>
              <a:tailEnd type="none" w="med" len="med"/>
            </a:ln>
            <a:effectLst/>
          </p:spPr>
          <p:txBody>
            <a:bodyPr vert="horz" wrap="none" lIns="83820" tIns="41910" rIns="83820" bIns="41910" numCol="1" rtlCol="0" anchor="t" anchorCtr="0" compatLnSpc="1">
              <a:prstTxWarp prst="textNoShape">
                <a:avLst/>
              </a:prstTxWarp>
            </a:bodyPr>
            <a:lstStyle/>
            <a:p>
              <a:pPr defTabSz="838230" fontAlgn="base">
                <a:spcBef>
                  <a:spcPct val="0"/>
                </a:spcBef>
                <a:spcAft>
                  <a:spcPct val="0"/>
                </a:spcAft>
              </a:pPr>
              <a:endParaRPr lang="zh-TW" altLang="en-US" sz="2200">
                <a:latin typeface="Tahoma" panose="020B0604030504040204" pitchFamily="34" charset="0"/>
              </a:endParaRPr>
            </a:p>
          </p:txBody>
        </p:sp>
        <p:sp>
          <p:nvSpPr>
            <p:cNvPr id="34" name="橢圓 33"/>
            <p:cNvSpPr/>
            <p:nvPr/>
          </p:nvSpPr>
          <p:spPr bwMode="auto">
            <a:xfrm>
              <a:off x="7717185" y="1374520"/>
              <a:ext cx="2572497" cy="2510130"/>
            </a:xfrm>
            <a:prstGeom prst="ellipse">
              <a:avLst/>
            </a:prstGeom>
            <a:solidFill>
              <a:srgbClr val="00B0F0">
                <a:alpha val="29000"/>
              </a:srgbClr>
            </a:solidFill>
            <a:ln w="12700" cap="flat" cmpd="sng" algn="ctr">
              <a:solidFill>
                <a:schemeClr val="tx1"/>
              </a:solidFill>
              <a:prstDash val="solid"/>
              <a:round/>
              <a:headEnd type="none" w="med" len="med"/>
              <a:tailEnd type="none" w="med" len="med"/>
            </a:ln>
            <a:effectLst/>
          </p:spPr>
          <p:txBody>
            <a:bodyPr vert="horz" wrap="none" lIns="83820" tIns="41910" rIns="83820" bIns="41910" numCol="1" rtlCol="0" anchor="t" anchorCtr="0" compatLnSpc="1">
              <a:prstTxWarp prst="textNoShape">
                <a:avLst/>
              </a:prstTxWarp>
            </a:bodyPr>
            <a:lstStyle/>
            <a:p>
              <a:pPr defTabSz="838230" fontAlgn="base">
                <a:spcBef>
                  <a:spcPct val="0"/>
                </a:spcBef>
                <a:spcAft>
                  <a:spcPct val="0"/>
                </a:spcAft>
              </a:pPr>
              <a:endParaRPr lang="zh-TW" altLang="en-US" sz="2200">
                <a:latin typeface="Tahoma" panose="020B0604030504040204" pitchFamily="34" charset="0"/>
              </a:endParaRPr>
            </a:p>
          </p:txBody>
        </p:sp>
        <p:sp>
          <p:nvSpPr>
            <p:cNvPr id="6" name="文字方塊 5"/>
            <p:cNvSpPr txBox="1"/>
            <p:nvPr/>
          </p:nvSpPr>
          <p:spPr>
            <a:xfrm>
              <a:off x="8354223" y="2023395"/>
              <a:ext cx="1283032" cy="316101"/>
            </a:xfrm>
            <a:prstGeom prst="rect">
              <a:avLst/>
            </a:prstGeom>
            <a:noFill/>
          </p:spPr>
          <p:txBody>
            <a:bodyPr wrap="square" rtlCol="0">
              <a:spAutoFit/>
            </a:bodyPr>
            <a:lstStyle/>
            <a:p>
              <a:r>
                <a:rPr lang="zh-TW" altLang="en-US" sz="1283" dirty="0">
                  <a:latin typeface="標楷體" panose="03000509000000000000" pitchFamily="65" charset="-120"/>
                  <a:ea typeface="標楷體" panose="03000509000000000000" pitchFamily="65" charset="-120"/>
                </a:rPr>
                <a:t>生理工作環境</a:t>
              </a:r>
            </a:p>
          </p:txBody>
        </p:sp>
        <p:sp>
          <p:nvSpPr>
            <p:cNvPr id="31" name="文字方塊 30"/>
            <p:cNvSpPr txBox="1"/>
            <p:nvPr/>
          </p:nvSpPr>
          <p:spPr>
            <a:xfrm>
              <a:off x="6790257" y="3492956"/>
              <a:ext cx="658456" cy="962221"/>
            </a:xfrm>
            <a:prstGeom prst="rect">
              <a:avLst/>
            </a:prstGeom>
            <a:noFill/>
          </p:spPr>
          <p:txBody>
            <a:bodyPr wrap="square" rtlCol="0">
              <a:spAutoFit/>
            </a:bodyPr>
            <a:lstStyle/>
            <a:p>
              <a:r>
                <a:rPr lang="zh-TW" altLang="en-US" sz="1283" dirty="0">
                  <a:latin typeface="標楷體" panose="03000509000000000000" pitchFamily="65" charset="-120"/>
                  <a:ea typeface="標楷體" panose="03000509000000000000" pitchFamily="65" charset="-120"/>
                </a:rPr>
                <a:t>社會心理工作環境</a:t>
              </a:r>
            </a:p>
          </p:txBody>
        </p:sp>
        <p:sp>
          <p:nvSpPr>
            <p:cNvPr id="33" name="文字方塊 32"/>
            <p:cNvSpPr txBox="1"/>
            <p:nvPr/>
          </p:nvSpPr>
          <p:spPr>
            <a:xfrm>
              <a:off x="10655419" y="3512432"/>
              <a:ext cx="584755" cy="746848"/>
            </a:xfrm>
            <a:prstGeom prst="rect">
              <a:avLst/>
            </a:prstGeom>
            <a:noFill/>
          </p:spPr>
          <p:txBody>
            <a:bodyPr wrap="square" rtlCol="0">
              <a:spAutoFit/>
            </a:bodyPr>
            <a:lstStyle/>
            <a:p>
              <a:r>
                <a:rPr lang="zh-TW" altLang="en-US" sz="1283" dirty="0">
                  <a:latin typeface="標楷體" panose="03000509000000000000" pitchFamily="65" charset="-120"/>
                  <a:ea typeface="標楷體" panose="03000509000000000000" pitchFamily="65" charset="-120"/>
                </a:rPr>
                <a:t>個人健康資源</a:t>
              </a:r>
            </a:p>
          </p:txBody>
        </p:sp>
        <p:sp>
          <p:nvSpPr>
            <p:cNvPr id="35" name="文字方塊 34"/>
            <p:cNvSpPr txBox="1"/>
            <p:nvPr/>
          </p:nvSpPr>
          <p:spPr>
            <a:xfrm>
              <a:off x="8530025" y="5499869"/>
              <a:ext cx="1363993" cy="316101"/>
            </a:xfrm>
            <a:prstGeom prst="rect">
              <a:avLst/>
            </a:prstGeom>
            <a:noFill/>
          </p:spPr>
          <p:txBody>
            <a:bodyPr wrap="square" rtlCol="0">
              <a:spAutoFit/>
            </a:bodyPr>
            <a:lstStyle/>
            <a:p>
              <a:r>
                <a:rPr lang="zh-TW" altLang="en-US" sz="1283" dirty="0">
                  <a:latin typeface="標楷體" panose="03000509000000000000" pitchFamily="65" charset="-120"/>
                  <a:ea typeface="標楷體" panose="03000509000000000000" pitchFamily="65" charset="-120"/>
                </a:rPr>
                <a:t>企業社區參與</a:t>
              </a:r>
            </a:p>
          </p:txBody>
        </p:sp>
        <p:grpSp>
          <p:nvGrpSpPr>
            <p:cNvPr id="29" name="群組 28"/>
            <p:cNvGrpSpPr/>
            <p:nvPr/>
          </p:nvGrpSpPr>
          <p:grpSpPr>
            <a:xfrm>
              <a:off x="7721628" y="2775361"/>
              <a:ext cx="2727550" cy="2322553"/>
              <a:chOff x="8006485" y="3269966"/>
              <a:chExt cx="2727550" cy="2322553"/>
            </a:xfrm>
          </p:grpSpPr>
          <p:grpSp>
            <p:nvGrpSpPr>
              <p:cNvPr id="10" name="群組 9"/>
              <p:cNvGrpSpPr/>
              <p:nvPr/>
            </p:nvGrpSpPr>
            <p:grpSpPr>
              <a:xfrm>
                <a:off x="8006485" y="3269966"/>
                <a:ext cx="2727550" cy="2322553"/>
                <a:chOff x="8006485" y="3269965"/>
                <a:chExt cx="2428648" cy="2048385"/>
              </a:xfrm>
            </p:grpSpPr>
            <p:sp>
              <p:nvSpPr>
                <p:cNvPr id="7" name="甜甜圈 6"/>
                <p:cNvSpPr/>
                <p:nvPr/>
              </p:nvSpPr>
              <p:spPr bwMode="auto">
                <a:xfrm>
                  <a:off x="8233257" y="3372307"/>
                  <a:ext cx="1975104" cy="1872692"/>
                </a:xfrm>
                <a:prstGeom prst="donut">
                  <a:avLst>
                    <a:gd name="adj" fmla="val 3050"/>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3820" tIns="41910" rIns="83820" bIns="41910" numCol="1" rtlCol="0" anchor="t" anchorCtr="0" compatLnSpc="1">
                  <a:prstTxWarp prst="textNoShape">
                    <a:avLst/>
                  </a:prstTxWarp>
                </a:bodyPr>
                <a:lstStyle/>
                <a:p>
                  <a:pPr defTabSz="838230" fontAlgn="base">
                    <a:spcBef>
                      <a:spcPct val="0"/>
                    </a:spcBef>
                    <a:spcAft>
                      <a:spcPct val="0"/>
                    </a:spcAft>
                  </a:pPr>
                  <a:endParaRPr lang="zh-TW" altLang="en-US" sz="2200">
                    <a:latin typeface="Tahoma" panose="020B0604030504040204" pitchFamily="34" charset="0"/>
                  </a:endParaRPr>
                </a:p>
              </p:txBody>
            </p:sp>
            <p:sp>
              <p:nvSpPr>
                <p:cNvPr id="11" name="文字方塊 10"/>
                <p:cNvSpPr txBox="1"/>
                <p:nvPr/>
              </p:nvSpPr>
              <p:spPr>
                <a:xfrm>
                  <a:off x="8939173" y="3269965"/>
                  <a:ext cx="563271" cy="278786"/>
                </a:xfrm>
                <a:prstGeom prst="rect">
                  <a:avLst/>
                </a:prstGeom>
                <a:solidFill>
                  <a:srgbClr val="FF6699"/>
                </a:solidFill>
                <a:ln>
                  <a:solidFill>
                    <a:schemeClr val="tx1"/>
                  </a:solidFill>
                </a:ln>
                <a:scene3d>
                  <a:camera prst="orthographicFront"/>
                  <a:lightRig rig="threePt" dir="t"/>
                </a:scene3d>
                <a:sp3d>
                  <a:bevelT/>
                </a:sp3d>
              </p:spPr>
              <p:txBody>
                <a:bodyPr wrap="square" rtlCol="0">
                  <a:spAutoFit/>
                </a:bodyPr>
                <a:lstStyle/>
                <a:p>
                  <a:pPr algn="ctr"/>
                  <a:r>
                    <a:rPr lang="zh-TW" altLang="en-US" sz="1283" dirty="0">
                      <a:latin typeface="標楷體" panose="03000509000000000000" pitchFamily="65" charset="-120"/>
                      <a:ea typeface="標楷體" panose="03000509000000000000" pitchFamily="65" charset="-120"/>
                    </a:rPr>
                    <a:t>動員</a:t>
                  </a:r>
                </a:p>
              </p:txBody>
            </p:sp>
            <p:sp>
              <p:nvSpPr>
                <p:cNvPr id="12" name="文字方塊 11"/>
                <p:cNvSpPr txBox="1"/>
                <p:nvPr/>
              </p:nvSpPr>
              <p:spPr>
                <a:xfrm>
                  <a:off x="9710922" y="3597190"/>
                  <a:ext cx="563271" cy="278786"/>
                </a:xfrm>
                <a:prstGeom prst="rect">
                  <a:avLst/>
                </a:prstGeom>
                <a:solidFill>
                  <a:schemeClr val="accent6"/>
                </a:solidFill>
                <a:ln>
                  <a:solidFill>
                    <a:schemeClr val="tx1"/>
                  </a:solidFill>
                </a:ln>
                <a:scene3d>
                  <a:camera prst="orthographicFront"/>
                  <a:lightRig rig="threePt" dir="t"/>
                </a:scene3d>
                <a:sp3d>
                  <a:bevelT/>
                </a:sp3d>
              </p:spPr>
              <p:txBody>
                <a:bodyPr wrap="square" rtlCol="0">
                  <a:spAutoFit/>
                </a:bodyPr>
                <a:lstStyle/>
                <a:p>
                  <a:pPr algn="ctr"/>
                  <a:r>
                    <a:rPr lang="zh-TW" altLang="en-US" sz="1283" dirty="0">
                      <a:latin typeface="標楷體" panose="03000509000000000000" pitchFamily="65" charset="-120"/>
                      <a:ea typeface="標楷體" panose="03000509000000000000" pitchFamily="65" charset="-120"/>
                    </a:rPr>
                    <a:t>召集</a:t>
                  </a:r>
                </a:p>
              </p:txBody>
            </p:sp>
            <p:sp>
              <p:nvSpPr>
                <p:cNvPr id="13" name="文字方塊 12"/>
                <p:cNvSpPr txBox="1"/>
                <p:nvPr/>
              </p:nvSpPr>
              <p:spPr>
                <a:xfrm>
                  <a:off x="9871862" y="4153684"/>
                  <a:ext cx="563271" cy="278786"/>
                </a:xfrm>
                <a:prstGeom prst="rect">
                  <a:avLst/>
                </a:prstGeom>
                <a:solidFill>
                  <a:srgbClr val="FFC000"/>
                </a:solidFill>
                <a:ln>
                  <a:solidFill>
                    <a:schemeClr val="tx1"/>
                  </a:solidFill>
                </a:ln>
                <a:scene3d>
                  <a:camera prst="orthographicFront"/>
                  <a:lightRig rig="threePt" dir="t"/>
                </a:scene3d>
                <a:sp3d>
                  <a:bevelT/>
                </a:sp3d>
              </p:spPr>
              <p:txBody>
                <a:bodyPr wrap="square" rtlCol="0">
                  <a:spAutoFit/>
                </a:bodyPr>
                <a:lstStyle/>
                <a:p>
                  <a:pPr algn="ctr"/>
                  <a:r>
                    <a:rPr lang="zh-TW" altLang="en-US" sz="1283" dirty="0">
                      <a:latin typeface="標楷體" panose="03000509000000000000" pitchFamily="65" charset="-120"/>
                      <a:ea typeface="標楷體" panose="03000509000000000000" pitchFamily="65" charset="-120"/>
                    </a:rPr>
                    <a:t>評估</a:t>
                  </a:r>
                </a:p>
              </p:txBody>
            </p:sp>
            <p:sp>
              <p:nvSpPr>
                <p:cNvPr id="15" name="文字方塊 14"/>
                <p:cNvSpPr txBox="1"/>
                <p:nvPr/>
              </p:nvSpPr>
              <p:spPr>
                <a:xfrm>
                  <a:off x="9701783" y="4710178"/>
                  <a:ext cx="563271" cy="278786"/>
                </a:xfrm>
                <a:prstGeom prst="rect">
                  <a:avLst/>
                </a:prstGeom>
                <a:solidFill>
                  <a:srgbClr val="00B0F0"/>
                </a:solidFill>
                <a:ln>
                  <a:solidFill>
                    <a:schemeClr val="tx1"/>
                  </a:solidFill>
                </a:ln>
                <a:scene3d>
                  <a:camera prst="orthographicFront"/>
                  <a:lightRig rig="threePt" dir="t"/>
                </a:scene3d>
                <a:sp3d>
                  <a:bevelT/>
                </a:sp3d>
              </p:spPr>
              <p:txBody>
                <a:bodyPr wrap="square" rtlCol="0">
                  <a:spAutoFit/>
                </a:bodyPr>
                <a:lstStyle/>
                <a:p>
                  <a:pPr algn="ctr"/>
                  <a:r>
                    <a:rPr lang="zh-TW" altLang="en-US" sz="1283" dirty="0">
                      <a:latin typeface="標楷體" panose="03000509000000000000" pitchFamily="65" charset="-120"/>
                      <a:ea typeface="標楷體" panose="03000509000000000000" pitchFamily="65" charset="-120"/>
                    </a:rPr>
                    <a:t>排序</a:t>
                  </a:r>
                </a:p>
              </p:txBody>
            </p:sp>
            <p:sp>
              <p:nvSpPr>
                <p:cNvPr id="16" name="文字方塊 15"/>
                <p:cNvSpPr txBox="1"/>
                <p:nvPr/>
              </p:nvSpPr>
              <p:spPr>
                <a:xfrm>
                  <a:off x="8939173" y="5039564"/>
                  <a:ext cx="563271" cy="278786"/>
                </a:xfrm>
                <a:prstGeom prst="rect">
                  <a:avLst/>
                </a:prstGeom>
                <a:solidFill>
                  <a:srgbClr val="00B050"/>
                </a:solidFill>
                <a:ln>
                  <a:solidFill>
                    <a:schemeClr val="tx1"/>
                  </a:solidFill>
                </a:ln>
                <a:scene3d>
                  <a:camera prst="orthographicFront"/>
                  <a:lightRig rig="threePt" dir="t"/>
                </a:scene3d>
                <a:sp3d>
                  <a:bevelT/>
                </a:sp3d>
              </p:spPr>
              <p:txBody>
                <a:bodyPr wrap="square" rtlCol="0">
                  <a:spAutoFit/>
                </a:bodyPr>
                <a:lstStyle/>
                <a:p>
                  <a:pPr algn="ctr"/>
                  <a:r>
                    <a:rPr lang="zh-TW" altLang="en-US" sz="1283" dirty="0">
                      <a:latin typeface="標楷體" panose="03000509000000000000" pitchFamily="65" charset="-120"/>
                      <a:ea typeface="標楷體" panose="03000509000000000000" pitchFamily="65" charset="-120"/>
                    </a:rPr>
                    <a:t>計畫</a:t>
                  </a:r>
                </a:p>
              </p:txBody>
            </p:sp>
            <p:sp>
              <p:nvSpPr>
                <p:cNvPr id="17" name="文字方塊 16"/>
                <p:cNvSpPr txBox="1"/>
                <p:nvPr/>
              </p:nvSpPr>
              <p:spPr>
                <a:xfrm>
                  <a:off x="8176564" y="4710177"/>
                  <a:ext cx="563271" cy="278786"/>
                </a:xfrm>
                <a:prstGeom prst="rect">
                  <a:avLst/>
                </a:prstGeom>
                <a:solidFill>
                  <a:schemeClr val="tx2">
                    <a:lumMod val="20000"/>
                    <a:lumOff val="80000"/>
                  </a:schemeClr>
                </a:solidFill>
                <a:ln>
                  <a:solidFill>
                    <a:schemeClr val="tx1"/>
                  </a:solidFill>
                </a:ln>
                <a:scene3d>
                  <a:camera prst="orthographicFront"/>
                  <a:lightRig rig="threePt" dir="t"/>
                </a:scene3d>
                <a:sp3d>
                  <a:bevelT/>
                </a:sp3d>
              </p:spPr>
              <p:txBody>
                <a:bodyPr wrap="square" rtlCol="0">
                  <a:spAutoFit/>
                </a:bodyPr>
                <a:lstStyle/>
                <a:p>
                  <a:pPr algn="ctr"/>
                  <a:r>
                    <a:rPr lang="zh-TW" altLang="en-US" sz="1283" dirty="0">
                      <a:latin typeface="標楷體" panose="03000509000000000000" pitchFamily="65" charset="-120"/>
                      <a:ea typeface="標楷體" panose="03000509000000000000" pitchFamily="65" charset="-120"/>
                    </a:rPr>
                    <a:t>執行</a:t>
                  </a:r>
                </a:p>
              </p:txBody>
            </p:sp>
            <p:sp>
              <p:nvSpPr>
                <p:cNvPr id="18" name="文字方塊 17"/>
                <p:cNvSpPr txBox="1"/>
                <p:nvPr/>
              </p:nvSpPr>
              <p:spPr>
                <a:xfrm>
                  <a:off x="8006485" y="4149886"/>
                  <a:ext cx="563271" cy="278786"/>
                </a:xfrm>
                <a:prstGeom prst="rect">
                  <a:avLst/>
                </a:prstGeom>
                <a:solidFill>
                  <a:schemeClr val="accent6">
                    <a:lumMod val="40000"/>
                    <a:lumOff val="60000"/>
                  </a:schemeClr>
                </a:solidFill>
                <a:ln>
                  <a:solidFill>
                    <a:schemeClr val="tx1"/>
                  </a:solidFill>
                </a:ln>
                <a:scene3d>
                  <a:camera prst="orthographicFront"/>
                  <a:lightRig rig="threePt" dir="t"/>
                </a:scene3d>
                <a:sp3d>
                  <a:bevelT/>
                </a:sp3d>
              </p:spPr>
              <p:txBody>
                <a:bodyPr wrap="square" rtlCol="0">
                  <a:spAutoFit/>
                </a:bodyPr>
                <a:lstStyle/>
                <a:p>
                  <a:pPr algn="ctr"/>
                  <a:r>
                    <a:rPr lang="zh-TW" altLang="en-US" sz="1283" dirty="0">
                      <a:latin typeface="標楷體" panose="03000509000000000000" pitchFamily="65" charset="-120"/>
                      <a:ea typeface="標楷體" panose="03000509000000000000" pitchFamily="65" charset="-120"/>
                    </a:rPr>
                    <a:t>評價</a:t>
                  </a:r>
                </a:p>
              </p:txBody>
            </p:sp>
            <p:sp>
              <p:nvSpPr>
                <p:cNvPr id="19" name="文字方塊 18"/>
                <p:cNvSpPr txBox="1"/>
                <p:nvPr/>
              </p:nvSpPr>
              <p:spPr>
                <a:xfrm>
                  <a:off x="8110725" y="3602060"/>
                  <a:ext cx="563271" cy="278786"/>
                </a:xfrm>
                <a:prstGeom prst="rect">
                  <a:avLst/>
                </a:prstGeom>
                <a:solidFill>
                  <a:schemeClr val="accent1"/>
                </a:solidFill>
                <a:ln>
                  <a:solidFill>
                    <a:schemeClr val="tx1"/>
                  </a:solidFill>
                </a:ln>
                <a:scene3d>
                  <a:camera prst="orthographicFront"/>
                  <a:lightRig rig="threePt" dir="t"/>
                </a:scene3d>
                <a:sp3d>
                  <a:bevelT/>
                </a:sp3d>
              </p:spPr>
              <p:txBody>
                <a:bodyPr wrap="square" rtlCol="0">
                  <a:spAutoFit/>
                </a:bodyPr>
                <a:lstStyle/>
                <a:p>
                  <a:pPr algn="ctr"/>
                  <a:r>
                    <a:rPr lang="zh-TW" altLang="en-US" sz="1283" dirty="0">
                      <a:latin typeface="標楷體" panose="03000509000000000000" pitchFamily="65" charset="-120"/>
                      <a:ea typeface="標楷體" panose="03000509000000000000" pitchFamily="65" charset="-120"/>
                    </a:rPr>
                    <a:t>改進</a:t>
                  </a:r>
                </a:p>
              </p:txBody>
            </p:sp>
          </p:grpSp>
          <p:grpSp>
            <p:nvGrpSpPr>
              <p:cNvPr id="25" name="群組 24"/>
              <p:cNvGrpSpPr/>
              <p:nvPr/>
            </p:nvGrpSpPr>
            <p:grpSpPr>
              <a:xfrm>
                <a:off x="8740235" y="3952939"/>
                <a:ext cx="1260047" cy="869729"/>
                <a:chOff x="10554000" y="3139000"/>
                <a:chExt cx="1260047" cy="869729"/>
              </a:xfrm>
            </p:grpSpPr>
            <p:sp>
              <p:nvSpPr>
                <p:cNvPr id="20" name="橢圓 19"/>
                <p:cNvSpPr/>
                <p:nvPr/>
              </p:nvSpPr>
              <p:spPr bwMode="auto">
                <a:xfrm>
                  <a:off x="10554000" y="3139000"/>
                  <a:ext cx="1260047" cy="869729"/>
                </a:xfrm>
                <a:prstGeom prst="ellipse">
                  <a:avLst/>
                </a:prstGeom>
                <a:solidFill>
                  <a:schemeClr val="bg1"/>
                </a:solidFill>
                <a:ln w="12700" cap="flat" cmpd="sng" algn="ctr">
                  <a:solidFill>
                    <a:schemeClr val="tx1"/>
                  </a:solidFill>
                  <a:prstDash val="solid"/>
                  <a:round/>
                  <a:headEnd type="none" w="med" len="med"/>
                  <a:tailEnd type="none" w="med" len="med"/>
                </a:ln>
                <a:effectLst/>
              </p:spPr>
              <p:txBody>
                <a:bodyPr vert="horz" wrap="none" lIns="83820" tIns="41910" rIns="83820" bIns="41910" numCol="1" rtlCol="0" anchor="t" anchorCtr="0" compatLnSpc="1">
                  <a:prstTxWarp prst="textNoShape">
                    <a:avLst/>
                  </a:prstTxWarp>
                </a:bodyPr>
                <a:lstStyle/>
                <a:p>
                  <a:pPr defTabSz="838230" fontAlgn="base">
                    <a:spcBef>
                      <a:spcPct val="0"/>
                    </a:spcBef>
                    <a:spcAft>
                      <a:spcPct val="0"/>
                    </a:spcAft>
                  </a:pPr>
                  <a:endParaRPr lang="zh-TW" altLang="en-US" sz="2200">
                    <a:latin typeface="Tahoma" panose="020B0604030504040204" pitchFamily="34" charset="0"/>
                  </a:endParaRPr>
                </a:p>
              </p:txBody>
            </p:sp>
            <p:sp>
              <p:nvSpPr>
                <p:cNvPr id="21" name="文字方塊 20"/>
                <p:cNvSpPr txBox="1"/>
                <p:nvPr/>
              </p:nvSpPr>
              <p:spPr>
                <a:xfrm>
                  <a:off x="10734035" y="3149391"/>
                  <a:ext cx="1022504" cy="254686"/>
                </a:xfrm>
                <a:prstGeom prst="rect">
                  <a:avLst/>
                </a:prstGeom>
                <a:noFill/>
              </p:spPr>
              <p:txBody>
                <a:bodyPr wrap="square" rtlCol="0">
                  <a:spAutoFit/>
                </a:bodyPr>
                <a:lstStyle/>
                <a:p>
                  <a:r>
                    <a:rPr lang="zh-TW" altLang="en-US" sz="917" dirty="0">
                      <a:solidFill>
                        <a:srgbClr val="333300"/>
                      </a:solidFill>
                      <a:latin typeface="標楷體" panose="03000509000000000000" pitchFamily="65" charset="-120"/>
                      <a:ea typeface="標楷體" panose="03000509000000000000" pitchFamily="65" charset="-120"/>
                    </a:rPr>
                    <a:t>領導階層投入</a:t>
                  </a:r>
                </a:p>
              </p:txBody>
            </p:sp>
            <p:sp>
              <p:nvSpPr>
                <p:cNvPr id="22" name="橢圓 21"/>
                <p:cNvSpPr/>
                <p:nvPr/>
              </p:nvSpPr>
              <p:spPr bwMode="auto">
                <a:xfrm>
                  <a:off x="10766348" y="3406003"/>
                  <a:ext cx="819303" cy="336499"/>
                </a:xfrm>
                <a:prstGeom prst="ellipse">
                  <a:avLst/>
                </a:prstGeom>
                <a:solidFill>
                  <a:schemeClr val="tx2">
                    <a:lumMod val="20000"/>
                    <a:lumOff val="80000"/>
                  </a:schemeClr>
                </a:solidFill>
                <a:ln w="12700" cap="flat" cmpd="sng" algn="ctr">
                  <a:solidFill>
                    <a:schemeClr val="tx1"/>
                  </a:solidFill>
                  <a:prstDash val="solid"/>
                  <a:round/>
                  <a:headEnd type="none" w="med" len="med"/>
                  <a:tailEnd type="none" w="med" len="med"/>
                </a:ln>
                <a:effectLst/>
              </p:spPr>
              <p:txBody>
                <a:bodyPr vert="horz" wrap="none" lIns="83820" tIns="41910" rIns="83820" bIns="41910" numCol="1" rtlCol="0" anchor="t" anchorCtr="0" compatLnSpc="1">
                  <a:prstTxWarp prst="textNoShape">
                    <a:avLst/>
                  </a:prstTxWarp>
                </a:bodyPr>
                <a:lstStyle/>
                <a:p>
                  <a:pPr defTabSz="838230" fontAlgn="base">
                    <a:spcBef>
                      <a:spcPct val="0"/>
                    </a:spcBef>
                    <a:spcAft>
                      <a:spcPct val="0"/>
                    </a:spcAft>
                  </a:pPr>
                  <a:endParaRPr lang="zh-TW" altLang="en-US" sz="2200">
                    <a:latin typeface="Tahoma" panose="020B0604030504040204" pitchFamily="34" charset="0"/>
                  </a:endParaRPr>
                </a:p>
              </p:txBody>
            </p:sp>
            <p:sp>
              <p:nvSpPr>
                <p:cNvPr id="23" name="文字方塊 22"/>
                <p:cNvSpPr txBox="1"/>
                <p:nvPr/>
              </p:nvSpPr>
              <p:spPr>
                <a:xfrm>
                  <a:off x="10989661" y="3385221"/>
                  <a:ext cx="511252" cy="408643"/>
                </a:xfrm>
                <a:prstGeom prst="rect">
                  <a:avLst/>
                </a:prstGeom>
                <a:noFill/>
              </p:spPr>
              <p:txBody>
                <a:bodyPr wrap="square" rtlCol="0">
                  <a:spAutoFit/>
                </a:bodyPr>
                <a:lstStyle/>
                <a:p>
                  <a:r>
                    <a:rPr lang="zh-TW" altLang="en-US" sz="917" dirty="0">
                      <a:solidFill>
                        <a:srgbClr val="333300"/>
                      </a:solidFill>
                      <a:latin typeface="標楷體" panose="03000509000000000000" pitchFamily="65" charset="-120"/>
                      <a:ea typeface="標楷體" panose="03000509000000000000" pitchFamily="65" charset="-120"/>
                    </a:rPr>
                    <a:t>倫理價值</a:t>
                  </a:r>
                </a:p>
              </p:txBody>
            </p:sp>
            <p:sp>
              <p:nvSpPr>
                <p:cNvPr id="24" name="文字方塊 23"/>
                <p:cNvSpPr txBox="1"/>
                <p:nvPr/>
              </p:nvSpPr>
              <p:spPr>
                <a:xfrm>
                  <a:off x="10782602" y="3721291"/>
                  <a:ext cx="903424" cy="254686"/>
                </a:xfrm>
                <a:prstGeom prst="rect">
                  <a:avLst/>
                </a:prstGeom>
                <a:noFill/>
              </p:spPr>
              <p:txBody>
                <a:bodyPr wrap="square" rtlCol="0">
                  <a:spAutoFit/>
                </a:bodyPr>
                <a:lstStyle/>
                <a:p>
                  <a:r>
                    <a:rPr lang="zh-TW" altLang="en-US" sz="917" dirty="0">
                      <a:solidFill>
                        <a:srgbClr val="333300"/>
                      </a:solidFill>
                      <a:latin typeface="標楷體" panose="03000509000000000000" pitchFamily="65" charset="-120"/>
                      <a:ea typeface="標楷體" panose="03000509000000000000" pitchFamily="65" charset="-120"/>
                    </a:rPr>
                    <a:t>工作者參與</a:t>
                  </a:r>
                </a:p>
              </p:txBody>
            </p:sp>
          </p:grpSp>
        </p:grpSp>
      </p:grpSp>
    </p:spTree>
    <p:extLst>
      <p:ext uri="{BB962C8B-B14F-4D97-AF65-F5344CB8AC3E}">
        <p14:creationId xmlns:p14="http://schemas.microsoft.com/office/powerpoint/2010/main" val="11677037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標題 1">
            <a:extLst>
              <a:ext uri="{FF2B5EF4-FFF2-40B4-BE49-F238E27FC236}">
                <a16:creationId xmlns:a16="http://schemas.microsoft.com/office/drawing/2014/main" id="{DCC0AC83-4AA7-447D-81D5-847CF33A3D0F}"/>
              </a:ext>
            </a:extLst>
          </p:cNvPr>
          <p:cNvSpPr txBox="1">
            <a:spLocks/>
          </p:cNvSpPr>
          <p:nvPr/>
        </p:nvSpPr>
        <p:spPr>
          <a:xfrm>
            <a:off x="1645467" y="2682570"/>
            <a:ext cx="1604864" cy="115784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defTabSz="838230">
              <a:defRPr/>
            </a:pPr>
            <a:r>
              <a:rPr lang="zh-TW" altLang="en-US" sz="3667" b="1" dirty="0">
                <a:ln w="0">
                  <a:solidFill>
                    <a:srgbClr val="00B0F0"/>
                  </a:solidFill>
                </a:ln>
                <a:solidFill>
                  <a:srgbClr val="7030A0"/>
                </a:solidFill>
                <a:effectLst>
                  <a:outerShdw blurRad="50800" dist="38100" dir="2700000" algn="tl" rotWithShape="0">
                    <a:prstClr val="black">
                      <a:alpha val="40000"/>
                    </a:prstClr>
                  </a:outerShdw>
                </a:effectLst>
                <a:latin typeface="Microsoft YaHei" panose="020B0503020204020204" pitchFamily="34" charset="-122"/>
                <a:ea typeface="Microsoft YaHei" panose="020B0503020204020204" pitchFamily="34" charset="-122"/>
              </a:rPr>
              <a:t>預防</a:t>
            </a:r>
          </a:p>
        </p:txBody>
      </p:sp>
      <p:sp>
        <p:nvSpPr>
          <p:cNvPr id="51" name="標題 1">
            <a:extLst>
              <a:ext uri="{FF2B5EF4-FFF2-40B4-BE49-F238E27FC236}">
                <a16:creationId xmlns:a16="http://schemas.microsoft.com/office/drawing/2014/main" id="{04BFFAA9-429F-4403-970B-CEE1BF882266}"/>
              </a:ext>
            </a:extLst>
          </p:cNvPr>
          <p:cNvSpPr txBox="1">
            <a:spLocks/>
          </p:cNvSpPr>
          <p:nvPr/>
        </p:nvSpPr>
        <p:spPr>
          <a:xfrm>
            <a:off x="1103173" y="4514192"/>
            <a:ext cx="1538592" cy="68418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defTabSz="838230">
              <a:defRPr/>
            </a:pPr>
            <a:endParaRPr lang="zh-TW" altLang="en-US" sz="4950" dirty="0">
              <a:ln w="0">
                <a:solidFill>
                  <a:srgbClr val="33CC33"/>
                </a:solidFill>
              </a:ln>
              <a:solidFill>
                <a:srgbClr val="70AD47">
                  <a:lumMod val="75000"/>
                </a:srgbClr>
              </a:solidFill>
              <a:effectLst>
                <a:glow rad="127000">
                  <a:prstClr val="black"/>
                </a:glow>
                <a:outerShdw blurRad="38100" dist="19050" dir="2700000" algn="tl" rotWithShape="0">
                  <a:prstClr val="black">
                    <a:alpha val="40000"/>
                  </a:prstClr>
                </a:outerShdw>
              </a:effectLst>
              <a:latin typeface="Microsoft YaHei" panose="020B0503020204020204" pitchFamily="34" charset="-122"/>
              <a:ea typeface="Microsoft YaHei" panose="020B0503020204020204" pitchFamily="34" charset="-122"/>
            </a:endParaRPr>
          </a:p>
        </p:txBody>
      </p:sp>
      <p:sp>
        <p:nvSpPr>
          <p:cNvPr id="45" name="標題 1">
            <a:extLst>
              <a:ext uri="{FF2B5EF4-FFF2-40B4-BE49-F238E27FC236}">
                <a16:creationId xmlns:a16="http://schemas.microsoft.com/office/drawing/2014/main" id="{1E33BCD1-7077-48C0-9C8E-6BAEF7766386}"/>
              </a:ext>
            </a:extLst>
          </p:cNvPr>
          <p:cNvSpPr txBox="1">
            <a:spLocks/>
          </p:cNvSpPr>
          <p:nvPr/>
        </p:nvSpPr>
        <p:spPr>
          <a:xfrm>
            <a:off x="635000" y="268429"/>
            <a:ext cx="9021165" cy="70502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defTabSz="838230">
              <a:defRPr/>
            </a:pPr>
            <a:r>
              <a:rPr lang="zh-TW" altLang="en-US" sz="4033" dirty="0">
                <a:ln w="0">
                  <a:solidFill>
                    <a:prstClr val="white"/>
                  </a:solidFill>
                </a:ln>
                <a:solidFill>
                  <a:prstClr val="white"/>
                </a:solidFill>
                <a:effectLst>
                  <a:glow rad="127000">
                    <a:prstClr val="black"/>
                  </a:glow>
                  <a:outerShdw blurRad="38100" dist="19050" dir="2700000" algn="tl" rotWithShape="0">
                    <a:prstClr val="black">
                      <a:alpha val="40000"/>
                    </a:prstClr>
                  </a:outerShdw>
                </a:effectLst>
                <a:latin typeface="微軟正黑體" panose="020B0604030504040204" pitchFamily="34" charset="-120"/>
                <a:ea typeface="微軟正黑體" panose="020B0604030504040204" pitchFamily="34" charset="-120"/>
              </a:rPr>
              <a:t>法人整合災前預防及災後重建服務體系</a:t>
            </a:r>
            <a:endParaRPr lang="zh-TW" altLang="en-US" sz="4033" dirty="0">
              <a:solidFill>
                <a:prstClr val="black"/>
              </a:solidFill>
              <a:latin typeface="Calibri Light"/>
              <a:ea typeface="新細明體" panose="02020500000000000000" pitchFamily="18" charset="-120"/>
            </a:endParaRPr>
          </a:p>
        </p:txBody>
      </p:sp>
      <p:sp>
        <p:nvSpPr>
          <p:cNvPr id="60" name="箭號: 圓形 59">
            <a:extLst>
              <a:ext uri="{FF2B5EF4-FFF2-40B4-BE49-F238E27FC236}">
                <a16:creationId xmlns:a16="http://schemas.microsoft.com/office/drawing/2014/main" id="{9FB8D9AF-1FC2-4067-B15A-EA0972609C7A}"/>
              </a:ext>
            </a:extLst>
          </p:cNvPr>
          <p:cNvSpPr/>
          <p:nvPr/>
        </p:nvSpPr>
        <p:spPr>
          <a:xfrm rot="18287115">
            <a:off x="-75361" y="3247985"/>
            <a:ext cx="2721550" cy="2849319"/>
          </a:xfrm>
          <a:prstGeom prst="circularArrow">
            <a:avLst>
              <a:gd name="adj1" fmla="val 12500"/>
              <a:gd name="adj2" fmla="val 1142319"/>
              <a:gd name="adj3" fmla="val 20457681"/>
              <a:gd name="adj4" fmla="val 2496634"/>
              <a:gd name="adj5" fmla="val 12874"/>
            </a:avLst>
          </a:prstGeom>
          <a:solidFill>
            <a:srgbClr val="00B0F0"/>
          </a:solidFill>
          <a:ln>
            <a:noFill/>
          </a:ln>
          <a:effectLst>
            <a:outerShdw blurRad="50800" dist="38100" dir="2700000" algn="tl"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8230">
              <a:defRPr/>
            </a:pPr>
            <a:endParaRPr lang="zh-TW" altLang="en-US" sz="1650">
              <a:solidFill>
                <a:prstClr val="black"/>
              </a:solidFill>
              <a:latin typeface="Calibri"/>
              <a:ea typeface="新細明體" panose="02020500000000000000" pitchFamily="18" charset="-120"/>
            </a:endParaRPr>
          </a:p>
        </p:txBody>
      </p:sp>
      <p:sp>
        <p:nvSpPr>
          <p:cNvPr id="61" name="標題 1">
            <a:extLst>
              <a:ext uri="{FF2B5EF4-FFF2-40B4-BE49-F238E27FC236}">
                <a16:creationId xmlns:a16="http://schemas.microsoft.com/office/drawing/2014/main" id="{F63F64A4-2EF2-48DA-ACCC-75DBE000762E}"/>
              </a:ext>
            </a:extLst>
          </p:cNvPr>
          <p:cNvSpPr txBox="1">
            <a:spLocks/>
          </p:cNvSpPr>
          <p:nvPr/>
        </p:nvSpPr>
        <p:spPr>
          <a:xfrm>
            <a:off x="773860" y="4379738"/>
            <a:ext cx="1298861" cy="58278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defTabSz="838230">
              <a:defRPr/>
            </a:pPr>
            <a:r>
              <a:rPr lang="zh-TW" altLang="en-US" sz="3667" b="1" dirty="0">
                <a:ln w="0">
                  <a:solidFill>
                    <a:srgbClr val="00B0F0"/>
                  </a:solidFill>
                </a:ln>
                <a:solidFill>
                  <a:srgbClr val="70AD47">
                    <a:lumMod val="75000"/>
                  </a:srgbClr>
                </a:solidFill>
                <a:effectLst>
                  <a:outerShdw blurRad="50800" dist="38100" dir="2700000" algn="tl" rotWithShape="0">
                    <a:prstClr val="black">
                      <a:alpha val="40000"/>
                    </a:prstClr>
                  </a:outerShdw>
                </a:effectLst>
                <a:latin typeface="Microsoft YaHei" panose="020B0503020204020204" pitchFamily="34" charset="-122"/>
                <a:ea typeface="Microsoft YaHei" panose="020B0503020204020204" pitchFamily="34" charset="-122"/>
              </a:rPr>
              <a:t>重建</a:t>
            </a:r>
          </a:p>
        </p:txBody>
      </p:sp>
      <p:sp>
        <p:nvSpPr>
          <p:cNvPr id="62" name="箭號: 圓形 61">
            <a:extLst>
              <a:ext uri="{FF2B5EF4-FFF2-40B4-BE49-F238E27FC236}">
                <a16:creationId xmlns:a16="http://schemas.microsoft.com/office/drawing/2014/main" id="{9B3F5CED-8C0C-4D20-9A96-25E7C9966C8A}"/>
              </a:ext>
            </a:extLst>
          </p:cNvPr>
          <p:cNvSpPr/>
          <p:nvPr/>
        </p:nvSpPr>
        <p:spPr>
          <a:xfrm rot="6300000">
            <a:off x="779952" y="1591312"/>
            <a:ext cx="2721550" cy="2849319"/>
          </a:xfrm>
          <a:prstGeom prst="circularArrow">
            <a:avLst>
              <a:gd name="adj1" fmla="val 12500"/>
              <a:gd name="adj2" fmla="val 1142319"/>
              <a:gd name="adj3" fmla="val 20457681"/>
              <a:gd name="adj4" fmla="val 3479974"/>
              <a:gd name="adj5" fmla="val 12874"/>
            </a:avLst>
          </a:prstGeom>
          <a:solidFill>
            <a:srgbClr val="FFC000"/>
          </a:solidFill>
          <a:ln>
            <a:noFill/>
          </a:ln>
          <a:effectLst>
            <a:outerShdw blurRad="50800" dist="38100" dir="2700000" algn="tl"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8230">
              <a:defRPr/>
            </a:pPr>
            <a:endParaRPr lang="zh-TW" altLang="en-US" sz="1650">
              <a:solidFill>
                <a:prstClr val="black"/>
              </a:solidFill>
              <a:latin typeface="Calibri"/>
              <a:ea typeface="新細明體" panose="02020500000000000000" pitchFamily="18" charset="-120"/>
            </a:endParaRPr>
          </a:p>
        </p:txBody>
      </p:sp>
      <p:sp>
        <p:nvSpPr>
          <p:cNvPr id="14" name="投影片編號版面配置區 13">
            <a:extLst>
              <a:ext uri="{FF2B5EF4-FFF2-40B4-BE49-F238E27FC236}">
                <a16:creationId xmlns:a16="http://schemas.microsoft.com/office/drawing/2014/main" id="{69020199-0E2C-4693-B8EC-9128E7A5188B}"/>
              </a:ext>
            </a:extLst>
          </p:cNvPr>
          <p:cNvSpPr>
            <a:spLocks noGrp="1"/>
          </p:cNvSpPr>
          <p:nvPr>
            <p:ph type="sldNum" sz="quarter" idx="12"/>
          </p:nvPr>
        </p:nvSpPr>
        <p:spPr/>
        <p:txBody>
          <a:bodyPr/>
          <a:lstStyle/>
          <a:p>
            <a:pPr defTabSz="838230">
              <a:defRPr/>
            </a:pPr>
            <a:fld id="{89EA2A08-BD6F-4BD1-A29D-D0FFFEA78F4E}" type="slidenum">
              <a:rPr lang="zh-TW" altLang="en-US" sz="1283">
                <a:solidFill>
                  <a:prstClr val="black">
                    <a:tint val="75000"/>
                  </a:prstClr>
                </a:solidFill>
                <a:latin typeface="Microsoft YaHei" panose="020B0503020204020204" pitchFamily="34" charset="-122"/>
                <a:ea typeface="Microsoft YaHei" panose="020B0503020204020204" pitchFamily="34" charset="-122"/>
              </a:rPr>
              <a:pPr defTabSz="838230">
                <a:defRPr/>
              </a:pPr>
              <a:t>18</a:t>
            </a:fld>
            <a:endParaRPr lang="zh-TW" altLang="en-US" sz="1283" dirty="0">
              <a:solidFill>
                <a:prstClr val="black">
                  <a:tint val="75000"/>
                </a:prstClr>
              </a:solidFill>
              <a:latin typeface="Microsoft YaHei" panose="020B0503020204020204" pitchFamily="34" charset="-122"/>
              <a:ea typeface="Microsoft YaHei" panose="020B0503020204020204" pitchFamily="34" charset="-122"/>
            </a:endParaRPr>
          </a:p>
        </p:txBody>
      </p:sp>
      <p:graphicFrame>
        <p:nvGraphicFramePr>
          <p:cNvPr id="3" name="表格 2">
            <a:extLst>
              <a:ext uri="{FF2B5EF4-FFF2-40B4-BE49-F238E27FC236}">
                <a16:creationId xmlns:a16="http://schemas.microsoft.com/office/drawing/2014/main" id="{998030D7-B4F3-4227-B59F-B5ED7B77389D}"/>
              </a:ext>
            </a:extLst>
          </p:cNvPr>
          <p:cNvGraphicFramePr>
            <a:graphicFrameLocks noGrp="1"/>
          </p:cNvGraphicFramePr>
          <p:nvPr>
            <p:extLst>
              <p:ext uri="{D42A27DB-BD31-4B8C-83A1-F6EECF244321}">
                <p14:modId xmlns:p14="http://schemas.microsoft.com/office/powerpoint/2010/main" val="768551317"/>
              </p:ext>
            </p:extLst>
          </p:nvPr>
        </p:nvGraphicFramePr>
        <p:xfrm>
          <a:off x="3395767" y="1399690"/>
          <a:ext cx="7668308" cy="2533807"/>
        </p:xfrm>
        <a:graphic>
          <a:graphicData uri="http://schemas.openxmlformats.org/drawingml/2006/table">
            <a:tbl>
              <a:tblPr firstRow="1">
                <a:tableStyleId>{1E171933-4619-4E11-9A3F-F7608DF75F80}</a:tableStyleId>
              </a:tblPr>
              <a:tblGrid>
                <a:gridCol w="1352948">
                  <a:extLst>
                    <a:ext uri="{9D8B030D-6E8A-4147-A177-3AD203B41FA5}">
                      <a16:colId xmlns:a16="http://schemas.microsoft.com/office/drawing/2014/main" val="1340893847"/>
                    </a:ext>
                  </a:extLst>
                </a:gridCol>
                <a:gridCol w="1352948">
                  <a:extLst>
                    <a:ext uri="{9D8B030D-6E8A-4147-A177-3AD203B41FA5}">
                      <a16:colId xmlns:a16="http://schemas.microsoft.com/office/drawing/2014/main" val="2148786383"/>
                    </a:ext>
                  </a:extLst>
                </a:gridCol>
                <a:gridCol w="2314955">
                  <a:extLst>
                    <a:ext uri="{9D8B030D-6E8A-4147-A177-3AD203B41FA5}">
                      <a16:colId xmlns:a16="http://schemas.microsoft.com/office/drawing/2014/main" val="616218000"/>
                    </a:ext>
                  </a:extLst>
                </a:gridCol>
                <a:gridCol w="1416987">
                  <a:extLst>
                    <a:ext uri="{9D8B030D-6E8A-4147-A177-3AD203B41FA5}">
                      <a16:colId xmlns:a16="http://schemas.microsoft.com/office/drawing/2014/main" val="1068366355"/>
                    </a:ext>
                  </a:extLst>
                </a:gridCol>
                <a:gridCol w="1230470">
                  <a:extLst>
                    <a:ext uri="{9D8B030D-6E8A-4147-A177-3AD203B41FA5}">
                      <a16:colId xmlns:a16="http://schemas.microsoft.com/office/drawing/2014/main" val="1635787233"/>
                    </a:ext>
                  </a:extLst>
                </a:gridCol>
              </a:tblGrid>
              <a:tr h="472451">
                <a:tc gridSpan="2">
                  <a:txBody>
                    <a:bodyPr/>
                    <a:lstStyle/>
                    <a:p>
                      <a:pPr algn="ctr" fontAlgn="ctr"/>
                      <a:r>
                        <a:rPr lang="zh-TW" altLang="en-US" sz="2200" u="none" strike="noStrike" dirty="0">
                          <a:effectLst/>
                          <a:latin typeface="Microsoft YaHei" panose="020B0503020204020204" pitchFamily="34" charset="-122"/>
                          <a:ea typeface="Microsoft YaHei" panose="020B0503020204020204" pitchFamily="34" charset="-122"/>
                        </a:rPr>
                        <a:t>初段預防</a:t>
                      </a:r>
                      <a:endParaRPr lang="zh-TW" altLang="en-US" sz="2200" b="0" i="0" u="none" strike="noStrike" dirty="0">
                        <a:solidFill>
                          <a:srgbClr val="000000"/>
                        </a:solidFill>
                        <a:effectLst/>
                        <a:latin typeface="Microsoft YaHei" panose="020B0503020204020204" pitchFamily="34" charset="-122"/>
                        <a:ea typeface="Microsoft YaHei" panose="020B0503020204020204" pitchFamily="34" charset="-122"/>
                      </a:endParaRPr>
                    </a:p>
                  </a:txBody>
                  <a:tcPr marL="115166" marR="115166" marT="57583" marB="57583" anchor="ctr"/>
                </a:tc>
                <a:tc hMerge="1">
                  <a:txBody>
                    <a:bodyPr/>
                    <a:lstStyle/>
                    <a:p>
                      <a:endParaRPr lang="zh-TW" altLang="en-US"/>
                    </a:p>
                  </a:txBody>
                  <a:tcPr/>
                </a:tc>
                <a:tc>
                  <a:txBody>
                    <a:bodyPr/>
                    <a:lstStyle/>
                    <a:p>
                      <a:pPr algn="ctr" fontAlgn="ctr"/>
                      <a:r>
                        <a:rPr lang="zh-TW" altLang="en-US" sz="2200" u="none" strike="noStrike" dirty="0">
                          <a:effectLst/>
                          <a:latin typeface="Microsoft YaHei" panose="020B0503020204020204" pitchFamily="34" charset="-122"/>
                          <a:ea typeface="Microsoft YaHei" panose="020B0503020204020204" pitchFamily="34" charset="-122"/>
                        </a:rPr>
                        <a:t>次段預防</a:t>
                      </a:r>
                      <a:endParaRPr lang="zh-TW" altLang="en-US" sz="2200" b="0" i="0" u="none" strike="noStrike" dirty="0">
                        <a:solidFill>
                          <a:srgbClr val="000000"/>
                        </a:solidFill>
                        <a:effectLst/>
                        <a:latin typeface="Microsoft YaHei" panose="020B0503020204020204" pitchFamily="34" charset="-122"/>
                        <a:ea typeface="Microsoft YaHei" panose="020B0503020204020204" pitchFamily="34" charset="-122"/>
                      </a:endParaRPr>
                    </a:p>
                  </a:txBody>
                  <a:tcPr marL="9598" marR="9598" marT="9598" marB="0" anchor="ctr"/>
                </a:tc>
                <a:tc gridSpan="2">
                  <a:txBody>
                    <a:bodyPr/>
                    <a:lstStyle/>
                    <a:p>
                      <a:pPr algn="ctr" fontAlgn="ctr"/>
                      <a:r>
                        <a:rPr lang="zh-TW" altLang="en-US" sz="2200" u="none" strike="noStrike" dirty="0">
                          <a:effectLst/>
                          <a:latin typeface="Microsoft YaHei" panose="020B0503020204020204" pitchFamily="34" charset="-122"/>
                          <a:ea typeface="Microsoft YaHei" panose="020B0503020204020204" pitchFamily="34" charset="-122"/>
                        </a:rPr>
                        <a:t>三段預防</a:t>
                      </a:r>
                      <a:endParaRPr lang="zh-TW" altLang="en-US" sz="2200" b="0" i="0" u="none" strike="noStrike" dirty="0">
                        <a:solidFill>
                          <a:srgbClr val="000000"/>
                        </a:solidFill>
                        <a:effectLst/>
                        <a:latin typeface="Microsoft YaHei" panose="020B0503020204020204" pitchFamily="34" charset="-122"/>
                        <a:ea typeface="Microsoft YaHei" panose="020B0503020204020204" pitchFamily="34" charset="-122"/>
                      </a:endParaRPr>
                    </a:p>
                  </a:txBody>
                  <a:tcPr marL="115166" marR="115166" marT="57583" marB="57583" anchor="ctr"/>
                </a:tc>
                <a:tc hMerge="1">
                  <a:txBody>
                    <a:bodyPr/>
                    <a:lstStyle/>
                    <a:p>
                      <a:endParaRPr lang="zh-TW" altLang="en-US"/>
                    </a:p>
                  </a:txBody>
                  <a:tcPr/>
                </a:tc>
                <a:extLst>
                  <a:ext uri="{0D108BD9-81ED-4DB2-BD59-A6C34878D82A}">
                    <a16:rowId xmlns:a16="http://schemas.microsoft.com/office/drawing/2014/main" val="3512964185"/>
                  </a:ext>
                </a:extLst>
              </a:tr>
              <a:tr h="659063">
                <a:tc>
                  <a:txBody>
                    <a:bodyPr/>
                    <a:lstStyle/>
                    <a:p>
                      <a:pPr algn="ctr" fontAlgn="ctr"/>
                      <a:r>
                        <a:rPr lang="zh-TW" altLang="en-US" sz="2200" u="none" strike="noStrike" dirty="0">
                          <a:effectLst/>
                          <a:latin typeface="Microsoft YaHei" panose="020B0503020204020204" pitchFamily="34" charset="-122"/>
                          <a:ea typeface="Microsoft YaHei" panose="020B0503020204020204" pitchFamily="34" charset="-122"/>
                        </a:rPr>
                        <a:t>促進健康</a:t>
                      </a:r>
                      <a:endParaRPr lang="zh-TW" altLang="en-US" sz="2200" b="0" i="0" u="none" strike="noStrike" dirty="0">
                        <a:solidFill>
                          <a:srgbClr val="000000"/>
                        </a:solidFill>
                        <a:effectLst/>
                        <a:latin typeface="Microsoft YaHei" panose="020B0503020204020204" pitchFamily="34" charset="-122"/>
                        <a:ea typeface="Microsoft YaHei" panose="020B0503020204020204" pitchFamily="34" charset="-122"/>
                      </a:endParaRPr>
                    </a:p>
                  </a:txBody>
                  <a:tcPr marL="9598" marR="9598" marT="9598" marB="0" anchor="ctr">
                    <a:lnR w="12700" cap="flat" cmpd="sng" algn="ctr">
                      <a:solidFill>
                        <a:srgbClr val="FFC000"/>
                      </a:solidFill>
                      <a:prstDash val="solid"/>
                      <a:round/>
                      <a:headEnd type="none" w="med" len="med"/>
                      <a:tailEnd type="none" w="med" len="med"/>
                    </a:lnR>
                  </a:tcPr>
                </a:tc>
                <a:tc>
                  <a:txBody>
                    <a:bodyPr/>
                    <a:lstStyle/>
                    <a:p>
                      <a:pPr algn="ctr" fontAlgn="ctr"/>
                      <a:r>
                        <a:rPr lang="zh-TW" altLang="en-US" sz="2200" u="none" strike="noStrike" dirty="0">
                          <a:effectLst/>
                          <a:latin typeface="Microsoft YaHei" panose="020B0503020204020204" pitchFamily="34" charset="-122"/>
                          <a:ea typeface="Microsoft YaHei" panose="020B0503020204020204" pitchFamily="34" charset="-122"/>
                        </a:rPr>
                        <a:t>特殊保護</a:t>
                      </a:r>
                      <a:endParaRPr lang="zh-TW" altLang="en-US" sz="2200" b="0" i="0" u="none" strike="noStrike" dirty="0">
                        <a:solidFill>
                          <a:srgbClr val="000000"/>
                        </a:solidFill>
                        <a:effectLst/>
                        <a:latin typeface="Microsoft YaHei" panose="020B0503020204020204" pitchFamily="34" charset="-122"/>
                        <a:ea typeface="Microsoft YaHei" panose="020B0503020204020204" pitchFamily="34" charset="-122"/>
                      </a:endParaRPr>
                    </a:p>
                  </a:txBody>
                  <a:tcPr marL="9598" marR="9598" marT="9598"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tcPr>
                </a:tc>
                <a:tc>
                  <a:txBody>
                    <a:bodyPr/>
                    <a:lstStyle/>
                    <a:p>
                      <a:pPr algn="ctr" fontAlgn="ctr"/>
                      <a:r>
                        <a:rPr lang="zh-TW" altLang="en-US" sz="2200" u="none" strike="noStrike" dirty="0">
                          <a:effectLst/>
                          <a:latin typeface="Microsoft YaHei" panose="020B0503020204020204" pitchFamily="34" charset="-122"/>
                          <a:ea typeface="Microsoft YaHei" panose="020B0503020204020204" pitchFamily="34" charset="-122"/>
                        </a:rPr>
                        <a:t>早期診斷和</a:t>
                      </a:r>
                      <a:endParaRPr lang="en-US" altLang="zh-TW" sz="2200" u="none" strike="noStrike" dirty="0">
                        <a:effectLst/>
                        <a:latin typeface="Microsoft YaHei" panose="020B0503020204020204" pitchFamily="34" charset="-122"/>
                        <a:ea typeface="Microsoft YaHei" panose="020B0503020204020204" pitchFamily="34" charset="-122"/>
                      </a:endParaRPr>
                    </a:p>
                    <a:p>
                      <a:pPr algn="ctr" fontAlgn="ctr"/>
                      <a:r>
                        <a:rPr lang="zh-TW" altLang="en-US" sz="2200" u="none" strike="noStrike" dirty="0">
                          <a:effectLst/>
                          <a:latin typeface="Microsoft YaHei" panose="020B0503020204020204" pitchFamily="34" charset="-122"/>
                          <a:ea typeface="Microsoft YaHei" panose="020B0503020204020204" pitchFamily="34" charset="-122"/>
                        </a:rPr>
                        <a:t>早期治療</a:t>
                      </a:r>
                      <a:endParaRPr lang="zh-TW" altLang="en-US" sz="2200" b="0" i="0" u="none" strike="noStrike" dirty="0">
                        <a:solidFill>
                          <a:srgbClr val="000000"/>
                        </a:solidFill>
                        <a:effectLst/>
                        <a:latin typeface="Microsoft YaHei" panose="020B0503020204020204" pitchFamily="34" charset="-122"/>
                        <a:ea typeface="Microsoft YaHei" panose="020B0503020204020204" pitchFamily="34" charset="-122"/>
                      </a:endParaRPr>
                    </a:p>
                  </a:txBody>
                  <a:tcPr marL="9598" marR="9598" marT="9598"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tcPr>
                </a:tc>
                <a:tc>
                  <a:txBody>
                    <a:bodyPr/>
                    <a:lstStyle/>
                    <a:p>
                      <a:pPr algn="ctr" fontAlgn="ctr"/>
                      <a:r>
                        <a:rPr lang="zh-TW" altLang="en-US" sz="2200" u="none" strike="noStrike" dirty="0">
                          <a:effectLst/>
                          <a:latin typeface="Microsoft YaHei" panose="020B0503020204020204" pitchFamily="34" charset="-122"/>
                          <a:ea typeface="Microsoft YaHei" panose="020B0503020204020204" pitchFamily="34" charset="-122"/>
                        </a:rPr>
                        <a:t>避免殘障</a:t>
                      </a:r>
                      <a:endParaRPr lang="zh-TW" altLang="en-US" sz="2200" b="0" i="0" u="none" strike="noStrike" dirty="0">
                        <a:solidFill>
                          <a:srgbClr val="000000"/>
                        </a:solidFill>
                        <a:effectLst/>
                        <a:latin typeface="Microsoft YaHei" panose="020B0503020204020204" pitchFamily="34" charset="-122"/>
                        <a:ea typeface="Microsoft YaHei" panose="020B0503020204020204" pitchFamily="34" charset="-122"/>
                      </a:endParaRPr>
                    </a:p>
                  </a:txBody>
                  <a:tcPr marL="9598" marR="9598" marT="9598"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tcPr>
                </a:tc>
                <a:tc>
                  <a:txBody>
                    <a:bodyPr/>
                    <a:lstStyle/>
                    <a:p>
                      <a:pPr algn="ctr" fontAlgn="ctr"/>
                      <a:r>
                        <a:rPr lang="zh-TW" altLang="en-US" sz="2200" u="none" strike="noStrike" dirty="0">
                          <a:effectLst/>
                          <a:latin typeface="Microsoft YaHei" panose="020B0503020204020204" pitchFamily="34" charset="-122"/>
                          <a:ea typeface="Microsoft YaHei" panose="020B0503020204020204" pitchFamily="34" charset="-122"/>
                        </a:rPr>
                        <a:t>復健</a:t>
                      </a:r>
                      <a:endParaRPr lang="zh-TW" altLang="en-US" sz="2200" b="0" i="0" u="none" strike="noStrike" dirty="0">
                        <a:solidFill>
                          <a:srgbClr val="000000"/>
                        </a:solidFill>
                        <a:effectLst/>
                        <a:latin typeface="Microsoft YaHei" panose="020B0503020204020204" pitchFamily="34" charset="-122"/>
                        <a:ea typeface="Microsoft YaHei" panose="020B0503020204020204" pitchFamily="34" charset="-122"/>
                      </a:endParaRPr>
                    </a:p>
                  </a:txBody>
                  <a:tcPr marL="9598" marR="9598" marT="9598" marB="0" anchor="ctr">
                    <a:lnL w="12700" cap="flat" cmpd="sng" algn="ctr">
                      <a:solidFill>
                        <a:srgbClr val="FFC000"/>
                      </a:solidFill>
                      <a:prstDash val="solid"/>
                      <a:round/>
                      <a:headEnd type="none" w="med" len="med"/>
                      <a:tailEnd type="none" w="med" len="med"/>
                    </a:lnL>
                  </a:tcPr>
                </a:tc>
                <a:extLst>
                  <a:ext uri="{0D108BD9-81ED-4DB2-BD59-A6C34878D82A}">
                    <a16:rowId xmlns:a16="http://schemas.microsoft.com/office/drawing/2014/main" val="3351658537"/>
                  </a:ext>
                </a:extLst>
              </a:tr>
              <a:tr h="1362973">
                <a:tc>
                  <a:txBody>
                    <a:bodyPr/>
                    <a:lstStyle/>
                    <a:p>
                      <a:pPr marL="0" indent="0" algn="l" fontAlgn="ctr">
                        <a:buFont typeface="+mj-lt"/>
                        <a:buNone/>
                      </a:pPr>
                      <a:r>
                        <a:rPr lang="en-US" altLang="zh-TW" sz="1800" u="none" strike="noStrike" dirty="0">
                          <a:effectLst/>
                          <a:latin typeface="Microsoft YaHei" panose="020B0503020204020204" pitchFamily="34" charset="-122"/>
                          <a:ea typeface="Microsoft YaHei" panose="020B0503020204020204" pitchFamily="34" charset="-122"/>
                        </a:rPr>
                        <a:t>1.</a:t>
                      </a:r>
                      <a:r>
                        <a:rPr lang="zh-TW" altLang="en-US" sz="1800" u="none" strike="noStrike" dirty="0">
                          <a:effectLst/>
                          <a:latin typeface="Microsoft YaHei" panose="020B0503020204020204" pitchFamily="34" charset="-122"/>
                          <a:ea typeface="Microsoft YaHei" panose="020B0503020204020204" pitchFamily="34" charset="-122"/>
                        </a:rPr>
                        <a:t>適性配工</a:t>
                      </a:r>
                      <a:endParaRPr lang="en-US" altLang="zh-TW" sz="1800" u="none" strike="noStrike" dirty="0">
                        <a:effectLst/>
                        <a:latin typeface="Microsoft YaHei" panose="020B0503020204020204" pitchFamily="34" charset="-122"/>
                        <a:ea typeface="Microsoft YaHei" panose="020B0503020204020204" pitchFamily="34" charset="-122"/>
                      </a:endParaRPr>
                    </a:p>
                    <a:p>
                      <a:pPr marL="0" indent="0" algn="l" fontAlgn="ctr">
                        <a:buFont typeface="+mj-lt"/>
                        <a:buNone/>
                      </a:pPr>
                      <a:r>
                        <a:rPr lang="en-US" altLang="zh-TW" sz="1800" u="none" strike="noStrike" dirty="0">
                          <a:effectLst/>
                          <a:latin typeface="Microsoft YaHei" panose="020B0503020204020204" pitchFamily="34" charset="-122"/>
                          <a:ea typeface="Microsoft YaHei" panose="020B0503020204020204" pitchFamily="34" charset="-122"/>
                        </a:rPr>
                        <a:t>2.</a:t>
                      </a:r>
                      <a:r>
                        <a:rPr lang="zh-TW" altLang="en-US" sz="1800" u="none" strike="noStrike" dirty="0">
                          <a:effectLst/>
                          <a:latin typeface="Microsoft YaHei" panose="020B0503020204020204" pitchFamily="34" charset="-122"/>
                          <a:ea typeface="Microsoft YaHei" panose="020B0503020204020204" pitchFamily="34" charset="-122"/>
                        </a:rPr>
                        <a:t>建立規範</a:t>
                      </a:r>
                      <a:endParaRPr lang="en-US" altLang="zh-TW" sz="1800" u="none" strike="noStrike" dirty="0">
                        <a:effectLst/>
                        <a:latin typeface="Microsoft YaHei" panose="020B0503020204020204" pitchFamily="34" charset="-122"/>
                        <a:ea typeface="Microsoft YaHei" panose="020B0503020204020204" pitchFamily="34" charset="-122"/>
                      </a:endParaRPr>
                    </a:p>
                    <a:p>
                      <a:pPr marL="0" indent="0" algn="l" fontAlgn="ctr">
                        <a:buFont typeface="+mj-lt"/>
                        <a:buNone/>
                      </a:pPr>
                      <a:r>
                        <a:rPr lang="en-US" altLang="zh-TW" sz="1800" u="none" strike="noStrike" dirty="0">
                          <a:effectLst/>
                          <a:latin typeface="Microsoft YaHei" panose="020B0503020204020204" pitchFamily="34" charset="-122"/>
                          <a:ea typeface="Microsoft YaHei" panose="020B0503020204020204" pitchFamily="34" charset="-122"/>
                        </a:rPr>
                        <a:t>3.</a:t>
                      </a:r>
                      <a:r>
                        <a:rPr lang="zh-TW" altLang="en-US" sz="1800" u="none" strike="noStrike" dirty="0">
                          <a:effectLst/>
                          <a:latin typeface="Microsoft YaHei" panose="020B0503020204020204" pitchFamily="34" charset="-122"/>
                          <a:ea typeface="Microsoft YaHei" panose="020B0503020204020204" pitchFamily="34" charset="-122"/>
                        </a:rPr>
                        <a:t>教育訓練</a:t>
                      </a:r>
                      <a:endParaRPr lang="en-US" altLang="zh-TW" sz="1800" u="none" strike="noStrike" dirty="0">
                        <a:effectLst/>
                        <a:latin typeface="Microsoft YaHei" panose="020B0503020204020204" pitchFamily="34" charset="-122"/>
                        <a:ea typeface="Microsoft YaHei" panose="020B0503020204020204" pitchFamily="34" charset="-122"/>
                      </a:endParaRPr>
                    </a:p>
                    <a:p>
                      <a:pPr marL="0" indent="0" algn="l" fontAlgn="ctr">
                        <a:buFont typeface="+mj-lt"/>
                        <a:buNone/>
                      </a:pPr>
                      <a:r>
                        <a:rPr lang="en-US" altLang="zh-TW" sz="1800" b="0" i="0" u="none" strike="noStrike" dirty="0">
                          <a:solidFill>
                            <a:srgbClr val="000000"/>
                          </a:solidFill>
                          <a:effectLst/>
                          <a:latin typeface="Microsoft YaHei" panose="020B0503020204020204" pitchFamily="34" charset="-122"/>
                          <a:ea typeface="Microsoft YaHei" panose="020B0503020204020204" pitchFamily="34" charset="-122"/>
                        </a:rPr>
                        <a:t>4.</a:t>
                      </a:r>
                      <a:r>
                        <a:rPr lang="zh-TW" altLang="en-US" sz="1800" b="0" i="0" u="none" strike="noStrike" dirty="0">
                          <a:solidFill>
                            <a:srgbClr val="000000"/>
                          </a:solidFill>
                          <a:effectLst/>
                          <a:latin typeface="Microsoft YaHei" panose="020B0503020204020204" pitchFamily="34" charset="-122"/>
                          <a:ea typeface="Microsoft YaHei" panose="020B0503020204020204" pitchFamily="34" charset="-122"/>
                        </a:rPr>
                        <a:t>定期體檢及管理</a:t>
                      </a:r>
                    </a:p>
                  </a:txBody>
                  <a:tcPr marL="9598" marR="9598" marT="9598" marB="0" anchor="ctr">
                    <a:lnR w="12700" cap="flat" cmpd="sng" algn="ctr">
                      <a:solidFill>
                        <a:srgbClr val="FFC000"/>
                      </a:solidFill>
                      <a:prstDash val="solid"/>
                      <a:round/>
                      <a:headEnd type="none" w="med" len="med"/>
                      <a:tailEnd type="none" w="med" len="med"/>
                    </a:lnR>
                  </a:tcPr>
                </a:tc>
                <a:tc>
                  <a:txBody>
                    <a:bodyPr/>
                    <a:lstStyle/>
                    <a:p>
                      <a:pPr marL="0" indent="0" algn="l" fontAlgn="ctr">
                        <a:buFont typeface="+mj-lt"/>
                        <a:buNone/>
                      </a:pPr>
                      <a:r>
                        <a:rPr lang="en-US" altLang="zh-TW" sz="1800" u="none" strike="noStrike" dirty="0">
                          <a:effectLst/>
                          <a:latin typeface="Microsoft YaHei" panose="020B0503020204020204" pitchFamily="34" charset="-122"/>
                          <a:ea typeface="Microsoft YaHei" panose="020B0503020204020204" pitchFamily="34" charset="-122"/>
                        </a:rPr>
                        <a:t>1.</a:t>
                      </a:r>
                      <a:r>
                        <a:rPr lang="zh-TW" altLang="en-US" sz="1800" u="none" strike="noStrike" dirty="0">
                          <a:effectLst/>
                          <a:latin typeface="Microsoft YaHei" panose="020B0503020204020204" pitchFamily="34" charset="-122"/>
                          <a:ea typeface="Microsoft YaHei" panose="020B0503020204020204" pitchFamily="34" charset="-122"/>
                        </a:rPr>
                        <a:t>風險評估</a:t>
                      </a:r>
                      <a:br>
                        <a:rPr lang="zh-TW" altLang="en-US" sz="1800" u="none" strike="noStrike" dirty="0">
                          <a:effectLst/>
                          <a:latin typeface="Microsoft YaHei" panose="020B0503020204020204" pitchFamily="34" charset="-122"/>
                          <a:ea typeface="Microsoft YaHei" panose="020B0503020204020204" pitchFamily="34" charset="-122"/>
                        </a:rPr>
                      </a:br>
                      <a:r>
                        <a:rPr lang="en-US" altLang="zh-TW" sz="1800" u="none" strike="noStrike" dirty="0">
                          <a:effectLst/>
                          <a:latin typeface="Microsoft YaHei" panose="020B0503020204020204" pitchFamily="34" charset="-122"/>
                          <a:ea typeface="Microsoft YaHei" panose="020B0503020204020204" pitchFamily="34" charset="-122"/>
                        </a:rPr>
                        <a:t>2.</a:t>
                      </a:r>
                      <a:r>
                        <a:rPr lang="zh-TW" altLang="en-US" sz="1800" u="none" strike="noStrike" dirty="0">
                          <a:effectLst/>
                          <a:latin typeface="Microsoft YaHei" panose="020B0503020204020204" pitchFamily="34" charset="-122"/>
                          <a:ea typeface="Microsoft YaHei" panose="020B0503020204020204" pitchFamily="34" charset="-122"/>
                        </a:rPr>
                        <a:t> </a:t>
                      </a:r>
                      <a:r>
                        <a:rPr lang="zh-TW" altLang="en-US" sz="1800" b="0" u="none" strike="noStrike" dirty="0">
                          <a:solidFill>
                            <a:srgbClr val="000000"/>
                          </a:solidFill>
                          <a:effectLst/>
                          <a:latin typeface="Microsoft YaHei" panose="020B0503020204020204" pitchFamily="34" charset="-122"/>
                          <a:ea typeface="Microsoft YaHei" panose="020B0503020204020204" pitchFamily="34" charset="-122"/>
                        </a:rPr>
                        <a:t>消除危害</a:t>
                      </a:r>
                      <a:endParaRPr lang="en-US" altLang="zh-TW" sz="1800" b="0" u="none" strike="noStrike" dirty="0">
                        <a:solidFill>
                          <a:srgbClr val="000000"/>
                        </a:solidFill>
                        <a:effectLst/>
                        <a:latin typeface="Microsoft YaHei" panose="020B0503020204020204" pitchFamily="34" charset="-122"/>
                        <a:ea typeface="Microsoft YaHei" panose="020B0503020204020204" pitchFamily="34" charset="-122"/>
                      </a:endParaRPr>
                    </a:p>
                    <a:p>
                      <a:pPr marL="0" marR="0" lvl="0" indent="0" algn="l" defTabSz="914400" rtl="0" eaLnBrk="1" fontAlgn="ctr" latinLnBrk="0" hangingPunct="1">
                        <a:lnSpc>
                          <a:spcPct val="100000"/>
                        </a:lnSpc>
                        <a:spcBef>
                          <a:spcPts val="0"/>
                        </a:spcBef>
                        <a:spcAft>
                          <a:spcPts val="0"/>
                        </a:spcAft>
                        <a:buClrTx/>
                        <a:buSzTx/>
                        <a:buFont typeface="+mj-lt"/>
                        <a:buNone/>
                        <a:tabLst/>
                        <a:defRPr/>
                      </a:pPr>
                      <a:r>
                        <a:rPr lang="en-US" altLang="zh-TW" sz="1800" b="0" u="none" strike="noStrike" dirty="0">
                          <a:solidFill>
                            <a:srgbClr val="000000"/>
                          </a:solidFill>
                          <a:effectLst/>
                          <a:latin typeface="Microsoft YaHei" panose="020B0503020204020204" pitchFamily="34" charset="-122"/>
                          <a:ea typeface="Microsoft YaHei" panose="020B0503020204020204" pitchFamily="34" charset="-122"/>
                        </a:rPr>
                        <a:t>3.</a:t>
                      </a:r>
                      <a:r>
                        <a:rPr lang="zh-TW" altLang="en-US" sz="1800" b="0" u="none" strike="noStrike" dirty="0">
                          <a:solidFill>
                            <a:srgbClr val="000000"/>
                          </a:solidFill>
                          <a:effectLst/>
                          <a:latin typeface="Microsoft YaHei" panose="020B0503020204020204" pitchFamily="34" charset="-122"/>
                          <a:ea typeface="Microsoft YaHei" panose="020B0503020204020204" pitchFamily="34" charset="-122"/>
                        </a:rPr>
                        <a:t>工作改善</a:t>
                      </a:r>
                      <a:endParaRPr lang="en-US" altLang="zh-TW" sz="1800" b="0" u="none" strike="noStrike" dirty="0">
                        <a:solidFill>
                          <a:srgbClr val="000000"/>
                        </a:solidFill>
                        <a:effectLst/>
                        <a:latin typeface="Microsoft YaHei" panose="020B0503020204020204" pitchFamily="34" charset="-122"/>
                        <a:ea typeface="Microsoft YaHei" panose="020B0503020204020204" pitchFamily="34" charset="-122"/>
                      </a:endParaRPr>
                    </a:p>
                    <a:p>
                      <a:pPr marL="0" marR="0" lvl="0" indent="0" algn="l" defTabSz="914400" rtl="0" eaLnBrk="1" fontAlgn="ctr" latinLnBrk="0" hangingPunct="1">
                        <a:lnSpc>
                          <a:spcPct val="100000"/>
                        </a:lnSpc>
                        <a:spcBef>
                          <a:spcPts val="0"/>
                        </a:spcBef>
                        <a:spcAft>
                          <a:spcPts val="0"/>
                        </a:spcAft>
                        <a:buClrTx/>
                        <a:buSzTx/>
                        <a:buFont typeface="+mj-lt"/>
                        <a:buNone/>
                        <a:tabLst/>
                        <a:defRPr/>
                      </a:pPr>
                      <a:r>
                        <a:rPr lang="en-US" altLang="zh-TW" sz="1800" u="none" strike="noStrike" dirty="0">
                          <a:effectLst/>
                          <a:latin typeface="Microsoft YaHei" panose="020B0503020204020204" pitchFamily="34" charset="-122"/>
                          <a:ea typeface="Microsoft YaHei" panose="020B0503020204020204" pitchFamily="34" charset="-122"/>
                        </a:rPr>
                        <a:t>4.</a:t>
                      </a:r>
                      <a:r>
                        <a:rPr lang="zh-TW" altLang="en-US" sz="1800" u="none" strike="noStrike" dirty="0">
                          <a:effectLst/>
                          <a:latin typeface="Microsoft YaHei" panose="020B0503020204020204" pitchFamily="34" charset="-122"/>
                          <a:ea typeface="Microsoft YaHei" panose="020B0503020204020204" pitchFamily="34" charset="-122"/>
                        </a:rPr>
                        <a:t>個人安全衛生防護</a:t>
                      </a:r>
                      <a:endParaRPr lang="en-US" altLang="zh-TW" sz="1800" b="0" u="none" strike="noStrike" dirty="0">
                        <a:solidFill>
                          <a:srgbClr val="000000"/>
                        </a:solidFill>
                        <a:effectLst/>
                        <a:latin typeface="Microsoft YaHei" panose="020B0503020204020204" pitchFamily="34" charset="-122"/>
                        <a:ea typeface="Microsoft YaHei" panose="020B0503020204020204" pitchFamily="34" charset="-122"/>
                      </a:endParaRPr>
                    </a:p>
                  </a:txBody>
                  <a:tcPr marL="9598" marR="9598" marT="9598"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tcPr>
                </a:tc>
                <a:tc>
                  <a:txBody>
                    <a:bodyPr/>
                    <a:lstStyle/>
                    <a:p>
                      <a:pPr marL="0" indent="0" algn="l" fontAlgn="ctr">
                        <a:buFont typeface="+mj-lt"/>
                        <a:buNone/>
                      </a:pPr>
                      <a:r>
                        <a:rPr lang="en-US" altLang="zh-TW" sz="1800" u="none" strike="noStrike" dirty="0">
                          <a:effectLst/>
                          <a:latin typeface="Microsoft YaHei" panose="020B0503020204020204" pitchFamily="34" charset="-122"/>
                          <a:ea typeface="Microsoft YaHei" panose="020B0503020204020204" pitchFamily="34" charset="-122"/>
                        </a:rPr>
                        <a:t>1.</a:t>
                      </a:r>
                      <a:r>
                        <a:rPr lang="zh-TW" altLang="en-US" sz="1800" u="none" strike="noStrike" dirty="0">
                          <a:effectLst/>
                          <a:latin typeface="Microsoft YaHei" panose="020B0503020204020204" pitchFamily="34" charset="-122"/>
                          <a:ea typeface="Microsoft YaHei" panose="020B0503020204020204" pitchFamily="34" charset="-122"/>
                        </a:rPr>
                        <a:t>職業傷病診斷、認定</a:t>
                      </a:r>
                      <a:br>
                        <a:rPr lang="zh-TW" altLang="en-US" sz="1800" u="none" strike="noStrike" dirty="0">
                          <a:effectLst/>
                          <a:latin typeface="Microsoft YaHei" panose="020B0503020204020204" pitchFamily="34" charset="-122"/>
                          <a:ea typeface="Microsoft YaHei" panose="020B0503020204020204" pitchFamily="34" charset="-122"/>
                        </a:rPr>
                      </a:br>
                      <a:r>
                        <a:rPr lang="en-US" altLang="zh-TW" sz="1800" u="none" strike="noStrike" dirty="0">
                          <a:effectLst/>
                          <a:latin typeface="Microsoft YaHei" panose="020B0503020204020204" pitchFamily="34" charset="-122"/>
                          <a:ea typeface="Microsoft YaHei" panose="020B0503020204020204" pitchFamily="34" charset="-122"/>
                        </a:rPr>
                        <a:t>2.</a:t>
                      </a:r>
                      <a:r>
                        <a:rPr lang="zh-TW" altLang="en-US" sz="1800" u="none" strike="noStrike" dirty="0">
                          <a:effectLst/>
                          <a:latin typeface="Microsoft YaHei" panose="020B0503020204020204" pitchFamily="34" charset="-122"/>
                          <a:ea typeface="Microsoft YaHei" panose="020B0503020204020204" pitchFamily="34" charset="-122"/>
                        </a:rPr>
                        <a:t>特殊健康檢查</a:t>
                      </a:r>
                      <a:br>
                        <a:rPr lang="zh-TW" altLang="en-US" sz="1800" u="none" strike="noStrike" dirty="0">
                          <a:effectLst/>
                          <a:latin typeface="Microsoft YaHei" panose="020B0503020204020204" pitchFamily="34" charset="-122"/>
                          <a:ea typeface="Microsoft YaHei" panose="020B0503020204020204" pitchFamily="34" charset="-122"/>
                        </a:rPr>
                      </a:br>
                      <a:r>
                        <a:rPr lang="en-US" altLang="zh-TW" sz="1800" u="none" strike="noStrike" dirty="0">
                          <a:effectLst/>
                          <a:latin typeface="Microsoft YaHei" panose="020B0503020204020204" pitchFamily="34" charset="-122"/>
                          <a:ea typeface="Microsoft YaHei" panose="020B0503020204020204" pitchFamily="34" charset="-122"/>
                        </a:rPr>
                        <a:t>3.</a:t>
                      </a:r>
                      <a:r>
                        <a:rPr lang="zh-TW" altLang="en-US" sz="1800" u="none" strike="noStrike" dirty="0">
                          <a:effectLst/>
                          <a:latin typeface="Microsoft YaHei" panose="020B0503020204020204" pitchFamily="34" charset="-122"/>
                          <a:ea typeface="Microsoft YaHei" panose="020B0503020204020204" pitchFamily="34" charset="-122"/>
                        </a:rPr>
                        <a:t>緊急醫療</a:t>
                      </a:r>
                      <a:endParaRPr lang="zh-TW" altLang="en-US" sz="1800" b="0" i="0" u="none" strike="noStrike" dirty="0">
                        <a:solidFill>
                          <a:srgbClr val="000000"/>
                        </a:solidFill>
                        <a:effectLst/>
                        <a:latin typeface="Microsoft YaHei" panose="020B0503020204020204" pitchFamily="34" charset="-122"/>
                        <a:ea typeface="Microsoft YaHei" panose="020B0503020204020204" pitchFamily="34" charset="-122"/>
                      </a:endParaRPr>
                    </a:p>
                  </a:txBody>
                  <a:tcPr marL="9598" marR="9598" marT="9598"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tcPr>
                </a:tc>
                <a:tc gridSpan="2">
                  <a:txBody>
                    <a:bodyPr/>
                    <a:lstStyle/>
                    <a:p>
                      <a:pPr marL="0" indent="0" algn="l" fontAlgn="ctr">
                        <a:buFont typeface="+mj-lt"/>
                        <a:buNone/>
                      </a:pPr>
                      <a:r>
                        <a:rPr lang="en-US" altLang="zh-TW" sz="1800" u="none" strike="noStrike" dirty="0">
                          <a:effectLst/>
                          <a:latin typeface="Microsoft YaHei" panose="020B0503020204020204" pitchFamily="34" charset="-122"/>
                          <a:ea typeface="Microsoft YaHei" panose="020B0503020204020204" pitchFamily="34" charset="-122"/>
                        </a:rPr>
                        <a:t>1.</a:t>
                      </a:r>
                      <a:r>
                        <a:rPr lang="zh-TW" altLang="en-US" sz="1800" u="none" strike="noStrike" dirty="0">
                          <a:effectLst/>
                          <a:latin typeface="Microsoft YaHei" panose="020B0503020204020204" pitchFamily="34" charset="-122"/>
                          <a:ea typeface="Microsoft YaHei" panose="020B0503020204020204" pitchFamily="34" charset="-122"/>
                        </a:rPr>
                        <a:t>預防惡化或復發</a:t>
                      </a:r>
                      <a:br>
                        <a:rPr lang="zh-TW" altLang="en-US" sz="1800" u="none" strike="noStrike" dirty="0">
                          <a:effectLst/>
                          <a:latin typeface="Microsoft YaHei" panose="020B0503020204020204" pitchFamily="34" charset="-122"/>
                          <a:ea typeface="Microsoft YaHei" panose="020B0503020204020204" pitchFamily="34" charset="-122"/>
                        </a:rPr>
                      </a:br>
                      <a:r>
                        <a:rPr lang="en-US" altLang="zh-TW" sz="1800" u="none" strike="noStrike" dirty="0">
                          <a:effectLst/>
                          <a:latin typeface="Microsoft YaHei" panose="020B0503020204020204" pitchFamily="34" charset="-122"/>
                          <a:ea typeface="Microsoft YaHei" panose="020B0503020204020204" pitchFamily="34" charset="-122"/>
                        </a:rPr>
                        <a:t>2.</a:t>
                      </a:r>
                      <a:r>
                        <a:rPr lang="zh-TW" altLang="en-US" sz="1800" u="none" strike="noStrike" dirty="0">
                          <a:effectLst/>
                          <a:latin typeface="Microsoft YaHei" panose="020B0503020204020204" pitchFamily="34" charset="-122"/>
                          <a:ea typeface="Microsoft YaHei" panose="020B0503020204020204" pitchFamily="34" charset="-122"/>
                        </a:rPr>
                        <a:t>心理治療</a:t>
                      </a:r>
                      <a:br>
                        <a:rPr lang="zh-TW" altLang="en-US" sz="1800" u="none" strike="noStrike" dirty="0">
                          <a:effectLst/>
                          <a:latin typeface="Microsoft YaHei" panose="020B0503020204020204" pitchFamily="34" charset="-122"/>
                          <a:ea typeface="Microsoft YaHei" panose="020B0503020204020204" pitchFamily="34" charset="-122"/>
                        </a:rPr>
                      </a:br>
                      <a:r>
                        <a:rPr lang="en-US" altLang="zh-TW" sz="1800" u="none" strike="noStrike" dirty="0">
                          <a:effectLst/>
                          <a:latin typeface="Microsoft YaHei" panose="020B0503020204020204" pitchFamily="34" charset="-122"/>
                          <a:ea typeface="Microsoft YaHei" panose="020B0503020204020204" pitchFamily="34" charset="-122"/>
                        </a:rPr>
                        <a:t>3.</a:t>
                      </a:r>
                      <a:r>
                        <a:rPr lang="zh-TW" altLang="en-US" sz="1800" u="none" strike="noStrike" dirty="0">
                          <a:effectLst/>
                          <a:latin typeface="Microsoft YaHei" panose="020B0503020204020204" pitchFamily="34" charset="-122"/>
                          <a:ea typeface="Microsoft YaHei" panose="020B0503020204020204" pitchFamily="34" charset="-122"/>
                        </a:rPr>
                        <a:t>職能治療</a:t>
                      </a:r>
                      <a:endParaRPr lang="zh-TW" altLang="en-US" sz="1800" b="0" i="0" u="none" strike="noStrike" dirty="0">
                        <a:solidFill>
                          <a:srgbClr val="000000"/>
                        </a:solidFill>
                        <a:effectLst/>
                        <a:latin typeface="Microsoft YaHei" panose="020B0503020204020204" pitchFamily="34" charset="-122"/>
                        <a:ea typeface="Microsoft YaHei" panose="020B0503020204020204" pitchFamily="34" charset="-122"/>
                      </a:endParaRPr>
                    </a:p>
                  </a:txBody>
                  <a:tcPr marL="115166" marR="115166" marT="57583" marB="57583" anchor="ctr">
                    <a:lnL w="12700" cap="flat" cmpd="sng" algn="ctr">
                      <a:solidFill>
                        <a:srgbClr val="FFC000"/>
                      </a:solidFill>
                      <a:prstDash val="solid"/>
                      <a:round/>
                      <a:headEnd type="none" w="med" len="med"/>
                      <a:tailEnd type="none" w="med" len="med"/>
                    </a:lnL>
                  </a:tcPr>
                </a:tc>
                <a:tc hMerge="1">
                  <a:txBody>
                    <a:bodyPr/>
                    <a:lstStyle/>
                    <a:p>
                      <a:endParaRPr lang="zh-TW" altLang="en-US"/>
                    </a:p>
                  </a:txBody>
                  <a:tcPr/>
                </a:tc>
                <a:extLst>
                  <a:ext uri="{0D108BD9-81ED-4DB2-BD59-A6C34878D82A}">
                    <a16:rowId xmlns:a16="http://schemas.microsoft.com/office/drawing/2014/main" val="1124090381"/>
                  </a:ext>
                </a:extLst>
              </a:tr>
            </a:tbl>
          </a:graphicData>
        </a:graphic>
      </p:graphicFrame>
      <p:sp>
        <p:nvSpPr>
          <p:cNvPr id="5" name="箭號: 迴轉箭號 4">
            <a:extLst>
              <a:ext uri="{FF2B5EF4-FFF2-40B4-BE49-F238E27FC236}">
                <a16:creationId xmlns:a16="http://schemas.microsoft.com/office/drawing/2014/main" id="{66A0F917-371C-4A9C-8C3D-5B832E246171}"/>
              </a:ext>
            </a:extLst>
          </p:cNvPr>
          <p:cNvSpPr/>
          <p:nvPr/>
        </p:nvSpPr>
        <p:spPr>
          <a:xfrm rot="10800000">
            <a:off x="3776242" y="3999777"/>
            <a:ext cx="6824937" cy="2094967"/>
          </a:xfrm>
          <a:prstGeom prst="uturnArrow">
            <a:avLst>
              <a:gd name="adj1" fmla="val 10831"/>
              <a:gd name="adj2" fmla="val 16776"/>
              <a:gd name="adj3" fmla="val 14330"/>
              <a:gd name="adj4" fmla="val 43750"/>
              <a:gd name="adj5" fmla="val 100000"/>
            </a:avLst>
          </a:prstGeom>
          <a:solidFill>
            <a:srgbClr val="00B0F0"/>
          </a:solidFill>
          <a:ln>
            <a:noFill/>
          </a:ln>
          <a:effectLst>
            <a:outerShdw blurRad="50800" dist="38100" dir="2700000" algn="tl"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8230">
              <a:defRPr/>
            </a:pPr>
            <a:endParaRPr lang="zh-TW" altLang="en-US" sz="1650">
              <a:solidFill>
                <a:prstClr val="black"/>
              </a:solidFill>
              <a:latin typeface="Calibri"/>
              <a:ea typeface="新細明體" panose="02020500000000000000" pitchFamily="18" charset="-120"/>
            </a:endParaRPr>
          </a:p>
        </p:txBody>
      </p:sp>
      <p:sp>
        <p:nvSpPr>
          <p:cNvPr id="21" name="標題 1">
            <a:extLst>
              <a:ext uri="{FF2B5EF4-FFF2-40B4-BE49-F238E27FC236}">
                <a16:creationId xmlns:a16="http://schemas.microsoft.com/office/drawing/2014/main" id="{CC23748C-7B7C-4532-9ECA-889204E0A8B9}"/>
              </a:ext>
            </a:extLst>
          </p:cNvPr>
          <p:cNvSpPr txBox="1">
            <a:spLocks/>
          </p:cNvSpPr>
          <p:nvPr/>
        </p:nvSpPr>
        <p:spPr>
          <a:xfrm>
            <a:off x="5680807" y="4265286"/>
            <a:ext cx="3284041" cy="58278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defTabSz="838230">
              <a:defRPr/>
            </a:pPr>
            <a:r>
              <a:rPr lang="zh-TW" altLang="en-US" sz="3667" b="1" dirty="0">
                <a:ln w="0">
                  <a:solidFill>
                    <a:srgbClr val="00B0F0"/>
                  </a:solidFill>
                </a:ln>
                <a:solidFill>
                  <a:srgbClr val="70AD47">
                    <a:lumMod val="75000"/>
                  </a:srgbClr>
                </a:solidFill>
                <a:effectLst>
                  <a:outerShdw blurRad="50800" dist="38100" dir="2700000" algn="tl" rotWithShape="0">
                    <a:prstClr val="black">
                      <a:alpha val="40000"/>
                    </a:prstClr>
                  </a:outerShdw>
                </a:effectLst>
                <a:latin typeface="Microsoft YaHei" panose="020B0503020204020204" pitchFamily="34" charset="-122"/>
                <a:ea typeface="Microsoft YaHei" panose="020B0503020204020204" pitchFamily="34" charset="-122"/>
              </a:rPr>
              <a:t>重返職場</a:t>
            </a:r>
            <a:r>
              <a:rPr lang="en-US" altLang="zh-TW" sz="1833" b="1" dirty="0">
                <a:ln w="0">
                  <a:solidFill>
                    <a:srgbClr val="00B0F0"/>
                  </a:solidFill>
                </a:ln>
                <a:solidFill>
                  <a:srgbClr val="70AD47">
                    <a:lumMod val="75000"/>
                  </a:srgbClr>
                </a:solidFill>
                <a:effectLst>
                  <a:outerShdw blurRad="50800" dist="38100" dir="2700000" algn="tl" rotWithShape="0">
                    <a:prstClr val="black">
                      <a:alpha val="40000"/>
                    </a:prstClr>
                  </a:outerShdw>
                </a:effectLst>
                <a:latin typeface="Microsoft YaHei" panose="020B0503020204020204" pitchFamily="34" charset="-122"/>
                <a:ea typeface="Microsoft YaHei" panose="020B0503020204020204" pitchFamily="34" charset="-122"/>
              </a:rPr>
              <a:t>(</a:t>
            </a:r>
            <a:r>
              <a:rPr lang="zh-TW" altLang="en-US" sz="1833" b="1" dirty="0">
                <a:ln w="0">
                  <a:solidFill>
                    <a:srgbClr val="00B0F0"/>
                  </a:solidFill>
                </a:ln>
                <a:solidFill>
                  <a:srgbClr val="70AD47">
                    <a:lumMod val="75000"/>
                  </a:srgbClr>
                </a:solidFill>
                <a:effectLst>
                  <a:outerShdw blurRad="50800" dist="38100" dir="2700000" algn="tl" rotWithShape="0">
                    <a:prstClr val="black">
                      <a:alpha val="40000"/>
                    </a:prstClr>
                  </a:outerShdw>
                </a:effectLst>
                <a:latin typeface="Microsoft YaHei" panose="020B0503020204020204" pitchFamily="34" charset="-122"/>
                <a:ea typeface="Microsoft YaHei" panose="020B0503020204020204" pitchFamily="34" charset="-122"/>
              </a:rPr>
              <a:t>職業重建</a:t>
            </a:r>
            <a:r>
              <a:rPr lang="en-US" altLang="zh-TW" sz="1833" b="1" dirty="0">
                <a:ln w="0">
                  <a:solidFill>
                    <a:srgbClr val="00B0F0"/>
                  </a:solidFill>
                </a:ln>
                <a:solidFill>
                  <a:srgbClr val="70AD47">
                    <a:lumMod val="75000"/>
                  </a:srgbClr>
                </a:solidFill>
                <a:effectLst>
                  <a:outerShdw blurRad="50800" dist="38100" dir="2700000" algn="tl" rotWithShape="0">
                    <a:prstClr val="black">
                      <a:alpha val="40000"/>
                    </a:prstClr>
                  </a:outerShdw>
                </a:effectLst>
                <a:latin typeface="Microsoft YaHei" panose="020B0503020204020204" pitchFamily="34" charset="-122"/>
                <a:ea typeface="Microsoft YaHei" panose="020B0503020204020204" pitchFamily="34" charset="-122"/>
              </a:rPr>
              <a:t>)</a:t>
            </a:r>
            <a:endParaRPr lang="zh-TW" altLang="en-US" sz="3667" b="1" dirty="0">
              <a:ln w="0">
                <a:solidFill>
                  <a:srgbClr val="00B0F0"/>
                </a:solidFill>
              </a:ln>
              <a:solidFill>
                <a:srgbClr val="70AD47">
                  <a:lumMod val="75000"/>
                </a:srgbClr>
              </a:solidFill>
              <a:effectLst>
                <a:outerShdw blurRad="50800" dist="38100" dir="2700000" algn="tl" rotWithShape="0">
                  <a:prstClr val="black">
                    <a:alpha val="40000"/>
                  </a:prstClr>
                </a:outerShdw>
              </a:effectLst>
              <a:latin typeface="Microsoft YaHei" panose="020B0503020204020204" pitchFamily="34" charset="-122"/>
              <a:ea typeface="Microsoft YaHei" panose="020B0503020204020204" pitchFamily="34" charset="-122"/>
            </a:endParaRPr>
          </a:p>
        </p:txBody>
      </p:sp>
      <p:sp>
        <p:nvSpPr>
          <p:cNvPr id="22" name="標題 1">
            <a:extLst>
              <a:ext uri="{FF2B5EF4-FFF2-40B4-BE49-F238E27FC236}">
                <a16:creationId xmlns:a16="http://schemas.microsoft.com/office/drawing/2014/main" id="{92A28E50-2D93-4D8B-8357-72BCCCB6B809}"/>
              </a:ext>
            </a:extLst>
          </p:cNvPr>
          <p:cNvSpPr txBox="1">
            <a:spLocks/>
          </p:cNvSpPr>
          <p:nvPr/>
        </p:nvSpPr>
        <p:spPr>
          <a:xfrm>
            <a:off x="5703745" y="4904229"/>
            <a:ext cx="1334416" cy="98014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defTabSz="838230">
              <a:defRPr/>
            </a:pPr>
            <a:r>
              <a:rPr lang="zh-TW" altLang="en-US" sz="1833" b="1" dirty="0">
                <a:ln w="0">
                  <a:solidFill>
                    <a:srgbClr val="00B0F0"/>
                  </a:solidFill>
                </a:ln>
                <a:solidFill>
                  <a:srgbClr val="70AD47">
                    <a:lumMod val="75000"/>
                  </a:srgbClr>
                </a:solidFill>
                <a:latin typeface="Microsoft YaHei" panose="020B0503020204020204" pitchFamily="34" charset="-122"/>
                <a:ea typeface="Microsoft YaHei" panose="020B0503020204020204" pitchFamily="34" charset="-122"/>
              </a:rPr>
              <a:t>復健計畫</a:t>
            </a:r>
            <a:endParaRPr lang="en-US" altLang="zh-TW" sz="1833" b="1" dirty="0">
              <a:ln w="0">
                <a:solidFill>
                  <a:srgbClr val="00B0F0"/>
                </a:solidFill>
              </a:ln>
              <a:solidFill>
                <a:srgbClr val="70AD47">
                  <a:lumMod val="75000"/>
                </a:srgbClr>
              </a:solidFill>
              <a:latin typeface="Microsoft YaHei" panose="020B0503020204020204" pitchFamily="34" charset="-122"/>
              <a:ea typeface="Microsoft YaHei" panose="020B0503020204020204" pitchFamily="34" charset="-122"/>
            </a:endParaRPr>
          </a:p>
          <a:p>
            <a:pPr defTabSz="838230">
              <a:defRPr/>
            </a:pPr>
            <a:r>
              <a:rPr lang="zh-TW" altLang="en-US" sz="1833" b="1" dirty="0">
                <a:ln w="0">
                  <a:solidFill>
                    <a:srgbClr val="00B0F0"/>
                  </a:solidFill>
                </a:ln>
                <a:solidFill>
                  <a:srgbClr val="70AD47">
                    <a:lumMod val="75000"/>
                  </a:srgbClr>
                </a:solidFill>
                <a:latin typeface="Microsoft YaHei" panose="020B0503020204020204" pitchFamily="34" charset="-122"/>
                <a:ea typeface="Microsoft YaHei" panose="020B0503020204020204" pitchFamily="34" charset="-122"/>
              </a:rPr>
              <a:t>工作強化</a:t>
            </a:r>
            <a:endParaRPr lang="en-US" altLang="zh-TW" sz="1833" b="1" dirty="0">
              <a:ln w="0">
                <a:solidFill>
                  <a:srgbClr val="00B0F0"/>
                </a:solidFill>
              </a:ln>
              <a:solidFill>
                <a:srgbClr val="70AD47">
                  <a:lumMod val="75000"/>
                </a:srgbClr>
              </a:solidFill>
              <a:latin typeface="Microsoft YaHei" panose="020B0503020204020204" pitchFamily="34" charset="-122"/>
              <a:ea typeface="Microsoft YaHei" panose="020B0503020204020204" pitchFamily="34" charset="-122"/>
            </a:endParaRPr>
          </a:p>
          <a:p>
            <a:pPr defTabSz="838230">
              <a:defRPr/>
            </a:pPr>
            <a:r>
              <a:rPr lang="zh-TW" altLang="en-US" sz="1833" b="1" dirty="0">
                <a:ln w="0">
                  <a:solidFill>
                    <a:srgbClr val="00B0F0"/>
                  </a:solidFill>
                </a:ln>
                <a:solidFill>
                  <a:srgbClr val="70AD47">
                    <a:lumMod val="75000"/>
                  </a:srgbClr>
                </a:solidFill>
                <a:latin typeface="Microsoft YaHei" panose="020B0503020204020204" pitchFamily="34" charset="-122"/>
                <a:ea typeface="Microsoft YaHei" panose="020B0503020204020204" pitchFamily="34" charset="-122"/>
              </a:rPr>
              <a:t>職能輔導</a:t>
            </a:r>
            <a:endParaRPr lang="en-US" altLang="zh-TW" sz="1833" b="1" dirty="0">
              <a:ln w="0">
                <a:solidFill>
                  <a:srgbClr val="00B0F0"/>
                </a:solidFill>
              </a:ln>
              <a:solidFill>
                <a:srgbClr val="70AD47">
                  <a:lumMod val="75000"/>
                </a:srgbClr>
              </a:solidFill>
              <a:latin typeface="Microsoft YaHei" panose="020B0503020204020204" pitchFamily="34" charset="-122"/>
              <a:ea typeface="Microsoft YaHei" panose="020B0503020204020204" pitchFamily="34" charset="-122"/>
            </a:endParaRPr>
          </a:p>
          <a:p>
            <a:pPr defTabSz="838230">
              <a:defRPr/>
            </a:pPr>
            <a:endParaRPr lang="zh-TW" altLang="en-US" sz="1833" b="1" dirty="0">
              <a:ln w="0">
                <a:solidFill>
                  <a:srgbClr val="00B0F0"/>
                </a:solidFill>
              </a:ln>
              <a:solidFill>
                <a:srgbClr val="70AD47">
                  <a:lumMod val="75000"/>
                </a:srgbClr>
              </a:solidFill>
              <a:latin typeface="Microsoft YaHei" panose="020B0503020204020204" pitchFamily="34" charset="-122"/>
              <a:ea typeface="Microsoft YaHei" panose="020B0503020204020204" pitchFamily="34" charset="-122"/>
            </a:endParaRPr>
          </a:p>
        </p:txBody>
      </p:sp>
      <p:sp>
        <p:nvSpPr>
          <p:cNvPr id="23" name="標題 1">
            <a:extLst>
              <a:ext uri="{FF2B5EF4-FFF2-40B4-BE49-F238E27FC236}">
                <a16:creationId xmlns:a16="http://schemas.microsoft.com/office/drawing/2014/main" id="{75BDA163-73A8-4535-8419-86F31B82668A}"/>
              </a:ext>
            </a:extLst>
          </p:cNvPr>
          <p:cNvSpPr txBox="1">
            <a:spLocks/>
          </p:cNvSpPr>
          <p:nvPr/>
        </p:nvSpPr>
        <p:spPr>
          <a:xfrm>
            <a:off x="7596954" y="4904228"/>
            <a:ext cx="1698930" cy="73702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defTabSz="838230">
              <a:defRPr/>
            </a:pPr>
            <a:r>
              <a:rPr lang="zh-TW" altLang="en-US" sz="1833" b="1" dirty="0">
                <a:ln w="0">
                  <a:solidFill>
                    <a:srgbClr val="00B0F0"/>
                  </a:solidFill>
                </a:ln>
                <a:solidFill>
                  <a:srgbClr val="70AD47">
                    <a:lumMod val="75000"/>
                  </a:srgbClr>
                </a:solidFill>
                <a:latin typeface="Microsoft YaHei" panose="020B0503020204020204" pitchFamily="34" charset="-122"/>
                <a:ea typeface="Microsoft YaHei" panose="020B0503020204020204" pitchFamily="34" charset="-122"/>
              </a:rPr>
              <a:t>輔具設計</a:t>
            </a:r>
            <a:endParaRPr lang="en-US" altLang="zh-TW" sz="1833" b="1" dirty="0">
              <a:ln w="0">
                <a:solidFill>
                  <a:srgbClr val="00B0F0"/>
                </a:solidFill>
              </a:ln>
              <a:solidFill>
                <a:srgbClr val="70AD47">
                  <a:lumMod val="75000"/>
                </a:srgbClr>
              </a:solidFill>
              <a:latin typeface="Microsoft YaHei" panose="020B0503020204020204" pitchFamily="34" charset="-122"/>
              <a:ea typeface="Microsoft YaHei" panose="020B0503020204020204" pitchFamily="34" charset="-122"/>
            </a:endParaRPr>
          </a:p>
          <a:p>
            <a:pPr defTabSz="838230">
              <a:defRPr/>
            </a:pPr>
            <a:r>
              <a:rPr lang="zh-TW" altLang="en-US" sz="1833" b="1" dirty="0">
                <a:ln w="0">
                  <a:solidFill>
                    <a:srgbClr val="00B0F0"/>
                  </a:solidFill>
                </a:ln>
                <a:solidFill>
                  <a:srgbClr val="70AD47">
                    <a:lumMod val="75000"/>
                  </a:srgbClr>
                </a:solidFill>
                <a:latin typeface="Microsoft YaHei" panose="020B0503020204020204" pitchFamily="34" charset="-122"/>
                <a:ea typeface="Microsoft YaHei" panose="020B0503020204020204" pitchFamily="34" charset="-122"/>
              </a:rPr>
              <a:t>職務再設計</a:t>
            </a:r>
            <a:endParaRPr lang="en-US" altLang="zh-TW" sz="1833" b="1" dirty="0">
              <a:ln w="0">
                <a:solidFill>
                  <a:srgbClr val="00B0F0"/>
                </a:solidFill>
              </a:ln>
              <a:solidFill>
                <a:srgbClr val="70AD47">
                  <a:lumMod val="75000"/>
                </a:srgbClr>
              </a:solidFill>
              <a:latin typeface="Microsoft YaHei" panose="020B0503020204020204" pitchFamily="34" charset="-122"/>
              <a:ea typeface="Microsoft YaHei" panose="020B0503020204020204" pitchFamily="34" charset="-122"/>
            </a:endParaRPr>
          </a:p>
          <a:p>
            <a:pPr defTabSz="838230">
              <a:defRPr/>
            </a:pPr>
            <a:endParaRPr lang="en-US" altLang="zh-TW" sz="1833" b="1" dirty="0">
              <a:ln w="0">
                <a:solidFill>
                  <a:srgbClr val="00B0F0"/>
                </a:solidFill>
              </a:ln>
              <a:solidFill>
                <a:srgbClr val="70AD47">
                  <a:lumMod val="75000"/>
                </a:srgbClr>
              </a:solidFill>
              <a:latin typeface="Microsoft YaHei" panose="020B0503020204020204" pitchFamily="34" charset="-122"/>
              <a:ea typeface="Microsoft YaHei" panose="020B0503020204020204" pitchFamily="34" charset="-122"/>
            </a:endParaRPr>
          </a:p>
          <a:p>
            <a:pPr defTabSz="838230">
              <a:defRPr/>
            </a:pPr>
            <a:endParaRPr lang="zh-TW" altLang="en-US" sz="1833" b="1" dirty="0">
              <a:ln w="0">
                <a:solidFill>
                  <a:srgbClr val="00B0F0"/>
                </a:solidFill>
              </a:ln>
              <a:solidFill>
                <a:srgbClr val="70AD47">
                  <a:lumMod val="75000"/>
                </a:srgbClr>
              </a:solidFill>
              <a:latin typeface="Microsoft YaHei" panose="020B0503020204020204" pitchFamily="34" charset="-122"/>
              <a:ea typeface="Microsoft YaHei" panose="020B0503020204020204" pitchFamily="34" charset="-122"/>
            </a:endParaRPr>
          </a:p>
        </p:txBody>
      </p:sp>
      <p:sp>
        <p:nvSpPr>
          <p:cNvPr id="6" name="矩形 5">
            <a:extLst>
              <a:ext uri="{FF2B5EF4-FFF2-40B4-BE49-F238E27FC236}">
                <a16:creationId xmlns:a16="http://schemas.microsoft.com/office/drawing/2014/main" id="{8D670CD9-30A7-4DF1-9B4D-FCC9162F76FA}"/>
              </a:ext>
            </a:extLst>
          </p:cNvPr>
          <p:cNvSpPr/>
          <p:nvPr/>
        </p:nvSpPr>
        <p:spPr>
          <a:xfrm>
            <a:off x="5703745" y="842670"/>
            <a:ext cx="2915073" cy="5764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8230">
              <a:defRPr/>
            </a:pPr>
            <a:r>
              <a:rPr lang="zh-TW" altLang="en-US" sz="2200" b="1" dirty="0">
                <a:solidFill>
                  <a:prstClr val="black"/>
                </a:solidFill>
                <a:latin typeface="Microsoft YaHei" panose="020B0503020204020204" pitchFamily="34" charset="-122"/>
                <a:ea typeface="Microsoft YaHei" panose="020B0503020204020204" pitchFamily="34" charset="-122"/>
              </a:rPr>
              <a:t>三段五級</a:t>
            </a:r>
          </a:p>
        </p:txBody>
      </p:sp>
      <p:sp>
        <p:nvSpPr>
          <p:cNvPr id="27" name="文字方塊 26">
            <a:extLst>
              <a:ext uri="{FF2B5EF4-FFF2-40B4-BE49-F238E27FC236}">
                <a16:creationId xmlns:a16="http://schemas.microsoft.com/office/drawing/2014/main" id="{87AA3BBA-73E4-49D7-BCA8-8DD4673F225A}"/>
              </a:ext>
            </a:extLst>
          </p:cNvPr>
          <p:cNvSpPr txBox="1"/>
          <p:nvPr/>
        </p:nvSpPr>
        <p:spPr>
          <a:xfrm>
            <a:off x="2140727" y="6277689"/>
            <a:ext cx="3261102" cy="346249"/>
          </a:xfrm>
          <a:prstGeom prst="rect">
            <a:avLst/>
          </a:prstGeom>
          <a:noFill/>
        </p:spPr>
        <p:txBody>
          <a:bodyPr wrap="square">
            <a:spAutoFit/>
          </a:bodyPr>
          <a:lstStyle/>
          <a:p>
            <a:pPr defTabSz="838230">
              <a:defRPr/>
            </a:pPr>
            <a:r>
              <a:rPr lang="zh-TW" altLang="en-US" sz="1650" dirty="0">
                <a:ln w="0">
                  <a:solidFill>
                    <a:prstClr val="white"/>
                  </a:solidFill>
                </a:ln>
                <a:solidFill>
                  <a:prstClr val="white"/>
                </a:solidFill>
                <a:effectLst>
                  <a:glow rad="127000">
                    <a:prstClr val="black"/>
                  </a:glow>
                  <a:outerShdw blurRad="38100" dist="19050" dir="2700000" algn="tl" rotWithShape="0">
                    <a:prstClr val="black">
                      <a:alpha val="40000"/>
                    </a:prstClr>
                  </a:outerShdw>
                </a:effectLst>
                <a:latin typeface="微軟正黑體" panose="020B0604030504040204" pitchFamily="34" charset="-120"/>
                <a:ea typeface="微軟正黑體" panose="020B0604030504040204" pitchFamily="34" charset="-120"/>
              </a:rPr>
              <a:t>完善災前預防及災後重建體系</a:t>
            </a:r>
            <a:endParaRPr lang="zh-TW" altLang="en-US" sz="1650" dirty="0">
              <a:solidFill>
                <a:prstClr val="black"/>
              </a:solidFill>
              <a:latin typeface="Calibri"/>
              <a:ea typeface="新細明體" panose="02020500000000000000" pitchFamily="18" charset="-120"/>
            </a:endParaRPr>
          </a:p>
        </p:txBody>
      </p:sp>
    </p:spTree>
    <p:extLst>
      <p:ext uri="{BB962C8B-B14F-4D97-AF65-F5344CB8AC3E}">
        <p14:creationId xmlns:p14="http://schemas.microsoft.com/office/powerpoint/2010/main" val="38084364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a:graphicFrameLocks noGrp="1"/>
          </p:cNvGraphicFramePr>
          <p:nvPr/>
        </p:nvGraphicFramePr>
        <p:xfrm>
          <a:off x="5631419" y="2477132"/>
          <a:ext cx="3719616" cy="1131218"/>
        </p:xfrm>
        <a:graphic>
          <a:graphicData uri="http://schemas.openxmlformats.org/drawingml/2006/table">
            <a:tbl>
              <a:tblPr firstRow="1" bandRow="1">
                <a:tableStyleId>{5C22544A-7EE6-4342-B048-85BDC9FD1C3A}</a:tableStyleId>
              </a:tblPr>
              <a:tblGrid>
                <a:gridCol w="1361152">
                  <a:extLst>
                    <a:ext uri="{9D8B030D-6E8A-4147-A177-3AD203B41FA5}">
                      <a16:colId xmlns:a16="http://schemas.microsoft.com/office/drawing/2014/main" val="632424849"/>
                    </a:ext>
                  </a:extLst>
                </a:gridCol>
                <a:gridCol w="2358464">
                  <a:extLst>
                    <a:ext uri="{9D8B030D-6E8A-4147-A177-3AD203B41FA5}">
                      <a16:colId xmlns:a16="http://schemas.microsoft.com/office/drawing/2014/main" val="118530733"/>
                    </a:ext>
                  </a:extLst>
                </a:gridCol>
              </a:tblGrid>
              <a:tr h="1131218">
                <a:tc>
                  <a:txBody>
                    <a:bodyPr/>
                    <a:lstStyle/>
                    <a:p>
                      <a:endParaRPr lang="zh-TW" altLang="en-US" sz="1700" dirty="0"/>
                    </a:p>
                  </a:txBody>
                  <a:tcPr marL="83820" marR="83820" marT="41910" marB="4191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40000"/>
                        <a:lumOff val="60000"/>
                      </a:schemeClr>
                    </a:solidFill>
                  </a:tcPr>
                </a:tc>
                <a:tc>
                  <a:txBody>
                    <a:bodyPr/>
                    <a:lstStyle/>
                    <a:p>
                      <a:endParaRPr lang="zh-TW" altLang="en-US" sz="1700" dirty="0"/>
                    </a:p>
                  </a:txBody>
                  <a:tcPr marL="83820" marR="83820" marT="41910" marB="4191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382724521"/>
                  </a:ext>
                </a:extLst>
              </a:tr>
            </a:tbl>
          </a:graphicData>
        </a:graphic>
      </p:graphicFrame>
      <p:cxnSp>
        <p:nvCxnSpPr>
          <p:cNvPr id="64" name="接點: 肘形 63">
            <a:extLst>
              <a:ext uri="{FF2B5EF4-FFF2-40B4-BE49-F238E27FC236}">
                <a16:creationId xmlns:a16="http://schemas.microsoft.com/office/drawing/2014/main" id="{D929590B-5FAE-4039-B5D8-CCC9FE86DC46}"/>
              </a:ext>
            </a:extLst>
          </p:cNvPr>
          <p:cNvCxnSpPr>
            <a:cxnSpLocks/>
          </p:cNvCxnSpPr>
          <p:nvPr/>
        </p:nvCxnSpPr>
        <p:spPr>
          <a:xfrm rot="10800000" flipV="1">
            <a:off x="5366615" y="2153464"/>
            <a:ext cx="2057604" cy="1871494"/>
          </a:xfrm>
          <a:prstGeom prst="bentConnector3">
            <a:avLst>
              <a:gd name="adj1" fmla="val 9992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Oval 110"/>
          <p:cNvSpPr>
            <a:spLocks noChangeArrowheads="1"/>
          </p:cNvSpPr>
          <p:nvPr/>
        </p:nvSpPr>
        <p:spPr bwMode="auto">
          <a:xfrm>
            <a:off x="3364108" y="5068690"/>
            <a:ext cx="3468595" cy="1386154"/>
          </a:xfrm>
          <a:prstGeom prst="ellipse">
            <a:avLst/>
          </a:prstGeom>
          <a:gradFill rotWithShape="1">
            <a:gsLst>
              <a:gs pos="0">
                <a:srgbClr val="FFCC66"/>
              </a:gs>
              <a:gs pos="50000">
                <a:srgbClr val="FFFFFF"/>
              </a:gs>
              <a:gs pos="100000">
                <a:srgbClr val="FFCC66"/>
              </a:gs>
            </a:gsLst>
            <a:lin ang="18900000" scaled="1"/>
          </a:gradFill>
          <a:ln w="9525">
            <a:solidFill>
              <a:srgbClr val="000000"/>
            </a:solidFill>
            <a:round/>
            <a:headEnd/>
            <a:tailEnd/>
          </a:ln>
        </p:spPr>
        <p:txBody>
          <a:bodyPr wrap="none" anchor="ctr"/>
          <a:lstStyle/>
          <a:p>
            <a:pPr defTabSz="838230">
              <a:defRPr/>
            </a:pPr>
            <a:endParaRPr lang="zh-TW" altLang="en-US" sz="1650" kern="0">
              <a:solidFill>
                <a:srgbClr val="000000"/>
              </a:solidFill>
              <a:latin typeface="Microsoft YaHei" panose="020B0503020204020204" pitchFamily="34" charset="-122"/>
              <a:ea typeface="Microsoft YaHei" panose="020B0503020204020204" pitchFamily="34" charset="-122"/>
            </a:endParaRPr>
          </a:p>
        </p:txBody>
      </p:sp>
      <p:sp>
        <p:nvSpPr>
          <p:cNvPr id="7" name="Rectangle 59"/>
          <p:cNvSpPr>
            <a:spLocks noChangeArrowheads="1"/>
          </p:cNvSpPr>
          <p:nvPr/>
        </p:nvSpPr>
        <p:spPr bwMode="auto">
          <a:xfrm>
            <a:off x="1252144" y="2442058"/>
            <a:ext cx="1815248" cy="1516227"/>
          </a:xfrm>
          <a:prstGeom prst="rect">
            <a:avLst/>
          </a:prstGeom>
          <a:solidFill>
            <a:srgbClr val="FFFFFF"/>
          </a:solidFill>
          <a:ln w="12700">
            <a:solidFill>
              <a:srgbClr val="000000"/>
            </a:solidFill>
            <a:miter lim="800000"/>
            <a:headEnd/>
            <a:tailEnd/>
          </a:ln>
        </p:spPr>
        <p:txBody>
          <a:bodyPr anchor="ctr"/>
          <a:lstStyle/>
          <a:p>
            <a:pPr defTabSz="838230" eaLnBrk="0" hangingPunct="0">
              <a:defRPr/>
            </a:pPr>
            <a:r>
              <a:rPr lang="en-US" altLang="zh-TW" sz="1650" b="1" dirty="0">
                <a:solidFill>
                  <a:srgbClr val="000000"/>
                </a:solidFill>
                <a:latin typeface="Microsoft YaHei" panose="020B0503020204020204" pitchFamily="34" charset="-122"/>
                <a:ea typeface="Microsoft YaHei" panose="020B0503020204020204" pitchFamily="34" charset="-122"/>
              </a:rPr>
              <a:t>1.</a:t>
            </a:r>
            <a:r>
              <a:rPr lang="zh-TW" altLang="en-US" sz="1650" b="1" dirty="0">
                <a:solidFill>
                  <a:srgbClr val="000000"/>
                </a:solidFill>
                <a:latin typeface="Microsoft YaHei" panose="020B0503020204020204" pitchFamily="34" charset="-122"/>
                <a:ea typeface="Microsoft YaHei" panose="020B0503020204020204" pitchFamily="34" charset="-122"/>
              </a:rPr>
              <a:t>擬定政策</a:t>
            </a:r>
            <a:endParaRPr lang="en-US" altLang="zh-TW" sz="1650" b="1" dirty="0">
              <a:solidFill>
                <a:srgbClr val="000000"/>
              </a:solidFill>
              <a:latin typeface="Microsoft YaHei" panose="020B0503020204020204" pitchFamily="34" charset="-122"/>
              <a:ea typeface="Microsoft YaHei" panose="020B0503020204020204" pitchFamily="34" charset="-122"/>
            </a:endParaRPr>
          </a:p>
          <a:p>
            <a:pPr defTabSz="838230" eaLnBrk="0" hangingPunct="0">
              <a:defRPr/>
            </a:pPr>
            <a:r>
              <a:rPr lang="en-US" altLang="zh-TW" sz="1650" b="1" dirty="0">
                <a:solidFill>
                  <a:srgbClr val="000000"/>
                </a:solidFill>
                <a:latin typeface="Microsoft YaHei" panose="020B0503020204020204" pitchFamily="34" charset="-122"/>
                <a:ea typeface="Microsoft YaHei" panose="020B0503020204020204" pitchFamily="34" charset="-122"/>
              </a:rPr>
              <a:t>2.</a:t>
            </a:r>
            <a:r>
              <a:rPr lang="zh-TW" altLang="en-US" sz="1650" b="1" dirty="0">
                <a:solidFill>
                  <a:srgbClr val="000000"/>
                </a:solidFill>
                <a:latin typeface="Microsoft YaHei" panose="020B0503020204020204" pitchFamily="34" charset="-122"/>
                <a:ea typeface="Microsoft YaHei" panose="020B0503020204020204" pitchFamily="34" charset="-122"/>
              </a:rPr>
              <a:t>訂定法令</a:t>
            </a:r>
            <a:endParaRPr lang="en-US" altLang="zh-TW" sz="1650" b="1" dirty="0">
              <a:solidFill>
                <a:srgbClr val="000000"/>
              </a:solidFill>
              <a:latin typeface="Microsoft YaHei" panose="020B0503020204020204" pitchFamily="34" charset="-122"/>
              <a:ea typeface="Microsoft YaHei" panose="020B0503020204020204" pitchFamily="34" charset="-122"/>
            </a:endParaRPr>
          </a:p>
          <a:p>
            <a:pPr marL="160079" indent="-160079" defTabSz="838230" eaLnBrk="0" hangingPunct="0">
              <a:defRPr/>
            </a:pPr>
            <a:r>
              <a:rPr lang="en-US" altLang="zh-TW" sz="1650" b="1" dirty="0">
                <a:solidFill>
                  <a:srgbClr val="000000"/>
                </a:solidFill>
                <a:latin typeface="Microsoft YaHei" panose="020B0503020204020204" pitchFamily="34" charset="-122"/>
                <a:ea typeface="Microsoft YaHei" panose="020B0503020204020204" pitchFamily="34" charset="-122"/>
              </a:rPr>
              <a:t>3.</a:t>
            </a:r>
            <a:r>
              <a:rPr lang="zh-TW" altLang="en-US" sz="1650" b="1" dirty="0">
                <a:solidFill>
                  <a:srgbClr val="FF0000"/>
                </a:solidFill>
                <a:latin typeface="Microsoft YaHei" panose="020B0503020204020204" pitchFamily="34" charset="-122"/>
                <a:ea typeface="Microsoft YaHei" panose="020B0503020204020204" pitchFamily="34" charset="-122"/>
              </a:rPr>
              <a:t>政策推動</a:t>
            </a:r>
            <a:endParaRPr lang="en-US" altLang="zh-TW" sz="1650" b="1" dirty="0">
              <a:solidFill>
                <a:srgbClr val="FF0000"/>
              </a:solidFill>
              <a:latin typeface="Microsoft YaHei" panose="020B0503020204020204" pitchFamily="34" charset="-122"/>
              <a:ea typeface="Microsoft YaHei" panose="020B0503020204020204" pitchFamily="34" charset="-122"/>
            </a:endParaRPr>
          </a:p>
          <a:p>
            <a:pPr defTabSz="838230" eaLnBrk="0" hangingPunct="0">
              <a:defRPr/>
            </a:pPr>
            <a:r>
              <a:rPr lang="en-US" altLang="zh-TW" sz="1650" b="1" dirty="0">
                <a:latin typeface="Microsoft YaHei" panose="020B0503020204020204" pitchFamily="34" charset="-122"/>
                <a:ea typeface="Microsoft YaHei" panose="020B0503020204020204" pitchFamily="34" charset="-122"/>
              </a:rPr>
              <a:t>4.</a:t>
            </a:r>
            <a:r>
              <a:rPr lang="zh-TW" altLang="en-US" sz="1650" b="1" dirty="0">
                <a:solidFill>
                  <a:srgbClr val="FF0000"/>
                </a:solidFill>
                <a:latin typeface="Microsoft YaHei" panose="020B0503020204020204" pitchFamily="34" charset="-122"/>
                <a:ea typeface="Microsoft YaHei" panose="020B0503020204020204" pitchFamily="34" charset="-122"/>
              </a:rPr>
              <a:t>監督檢查</a:t>
            </a:r>
            <a:endParaRPr lang="en-US" altLang="zh-TW" sz="1650" b="1" dirty="0">
              <a:solidFill>
                <a:srgbClr val="FF0000"/>
              </a:solidFill>
              <a:latin typeface="Microsoft YaHei" panose="020B0503020204020204" pitchFamily="34" charset="-122"/>
              <a:ea typeface="Microsoft YaHei" panose="020B0503020204020204" pitchFamily="34" charset="-122"/>
            </a:endParaRPr>
          </a:p>
        </p:txBody>
      </p:sp>
      <p:sp>
        <p:nvSpPr>
          <p:cNvPr id="9" name="Rectangle 61"/>
          <p:cNvSpPr>
            <a:spLocks noChangeArrowheads="1"/>
          </p:cNvSpPr>
          <p:nvPr/>
        </p:nvSpPr>
        <p:spPr bwMode="auto">
          <a:xfrm>
            <a:off x="1155433" y="4342848"/>
            <a:ext cx="2019828" cy="580629"/>
          </a:xfrm>
          <a:prstGeom prst="rect">
            <a:avLst/>
          </a:prstGeom>
          <a:solidFill>
            <a:srgbClr val="FFFFFF"/>
          </a:solidFill>
          <a:ln w="12700">
            <a:solidFill>
              <a:srgbClr val="000000"/>
            </a:solidFill>
            <a:miter lim="800000"/>
            <a:headEnd/>
            <a:tailEnd/>
          </a:ln>
          <a:effectLst/>
        </p:spPr>
        <p:txBody>
          <a:bodyPr wrap="none" anchor="ctr"/>
          <a:lstStyle/>
          <a:p>
            <a:pPr algn="ctr" defTabSz="838230" eaLnBrk="0" hangingPunct="0">
              <a:defRPr/>
            </a:pPr>
            <a:r>
              <a:rPr lang="zh-TW" altLang="en-US" sz="1467" kern="0" dirty="0">
                <a:solidFill>
                  <a:srgbClr val="000000"/>
                </a:solidFill>
                <a:latin typeface="Microsoft YaHei" panose="020B0503020204020204" pitchFamily="34" charset="-122"/>
                <a:ea typeface="Microsoft YaHei" panose="020B0503020204020204" pitchFamily="34" charset="-122"/>
              </a:rPr>
              <a:t>大型事業單位</a:t>
            </a:r>
          </a:p>
        </p:txBody>
      </p:sp>
      <p:sp>
        <p:nvSpPr>
          <p:cNvPr id="10" name="Oval 66"/>
          <p:cNvSpPr>
            <a:spLocks noChangeArrowheads="1"/>
          </p:cNvSpPr>
          <p:nvPr/>
        </p:nvSpPr>
        <p:spPr bwMode="auto">
          <a:xfrm>
            <a:off x="4888276" y="5227242"/>
            <a:ext cx="1068568" cy="534525"/>
          </a:xfrm>
          <a:prstGeom prst="ellipse">
            <a:avLst/>
          </a:prstGeom>
          <a:solidFill>
            <a:srgbClr val="CCFFFF"/>
          </a:solidFill>
          <a:ln w="12700">
            <a:solidFill>
              <a:srgbClr val="000000"/>
            </a:solidFill>
            <a:round/>
            <a:headEnd/>
            <a:tailEnd/>
          </a:ln>
          <a:effectLst/>
        </p:spPr>
        <p:txBody>
          <a:bodyPr wrap="none" anchor="ctr"/>
          <a:lstStyle/>
          <a:p>
            <a:pPr algn="ctr" defTabSz="838230" eaLnBrk="0" hangingPunct="0">
              <a:defRPr/>
            </a:pPr>
            <a:r>
              <a:rPr lang="zh-TW" altLang="en-US" sz="1283" kern="0" dirty="0">
                <a:solidFill>
                  <a:srgbClr val="000000"/>
                </a:solidFill>
                <a:latin typeface="Microsoft YaHei" panose="020B0503020204020204" pitchFamily="34" charset="-122"/>
                <a:ea typeface="Microsoft YaHei" panose="020B0503020204020204" pitchFamily="34" charset="-122"/>
              </a:rPr>
              <a:t>中小型</a:t>
            </a:r>
            <a:endParaRPr lang="en-US" altLang="zh-TW" sz="1283" kern="0" dirty="0">
              <a:solidFill>
                <a:srgbClr val="000000"/>
              </a:solidFill>
              <a:latin typeface="Microsoft YaHei" panose="020B0503020204020204" pitchFamily="34" charset="-122"/>
              <a:ea typeface="Microsoft YaHei" panose="020B0503020204020204" pitchFamily="34" charset="-122"/>
            </a:endParaRPr>
          </a:p>
          <a:p>
            <a:pPr algn="ctr" defTabSz="838230" eaLnBrk="0" hangingPunct="0">
              <a:defRPr/>
            </a:pPr>
            <a:r>
              <a:rPr lang="zh-TW" altLang="en-US" sz="1283" kern="0" dirty="0">
                <a:solidFill>
                  <a:srgbClr val="000000"/>
                </a:solidFill>
                <a:latin typeface="Microsoft YaHei" panose="020B0503020204020204" pitchFamily="34" charset="-122"/>
                <a:ea typeface="Microsoft YaHei" panose="020B0503020204020204" pitchFamily="34" charset="-122"/>
              </a:rPr>
              <a:t>事業單位企業</a:t>
            </a:r>
          </a:p>
        </p:txBody>
      </p:sp>
      <p:sp>
        <p:nvSpPr>
          <p:cNvPr id="11" name="Oval 67"/>
          <p:cNvSpPr>
            <a:spLocks noChangeArrowheads="1"/>
          </p:cNvSpPr>
          <p:nvPr/>
        </p:nvSpPr>
        <p:spPr bwMode="auto">
          <a:xfrm>
            <a:off x="4207580" y="5927253"/>
            <a:ext cx="1367576" cy="387085"/>
          </a:xfrm>
          <a:prstGeom prst="ellipse">
            <a:avLst/>
          </a:prstGeom>
          <a:solidFill>
            <a:srgbClr val="CCFFFF"/>
          </a:solidFill>
          <a:ln w="12700">
            <a:solidFill>
              <a:srgbClr val="000000"/>
            </a:solidFill>
            <a:round/>
            <a:headEnd/>
            <a:tailEnd/>
          </a:ln>
          <a:effectLst/>
        </p:spPr>
        <p:txBody>
          <a:bodyPr wrap="none" anchor="ctr"/>
          <a:lstStyle/>
          <a:p>
            <a:pPr algn="ctr" defTabSz="838230" eaLnBrk="0" hangingPunct="0">
              <a:defRPr/>
            </a:pPr>
            <a:r>
              <a:rPr lang="zh-TW" altLang="en-US" sz="1283" kern="0" dirty="0">
                <a:solidFill>
                  <a:srgbClr val="000000"/>
                </a:solidFill>
                <a:latin typeface="Microsoft YaHei" panose="020B0503020204020204" pitchFamily="34" charset="-122"/>
                <a:ea typeface="Microsoft YaHei" panose="020B0503020204020204" pitchFamily="34" charset="-122"/>
              </a:rPr>
              <a:t>高風險事業單位</a:t>
            </a:r>
          </a:p>
        </p:txBody>
      </p:sp>
      <p:sp>
        <p:nvSpPr>
          <p:cNvPr id="13" name="Rectangle 82"/>
          <p:cNvSpPr>
            <a:spLocks noChangeArrowheads="1"/>
          </p:cNvSpPr>
          <p:nvPr/>
        </p:nvSpPr>
        <p:spPr bwMode="auto">
          <a:xfrm>
            <a:off x="8192610" y="2639339"/>
            <a:ext cx="989542" cy="839550"/>
          </a:xfrm>
          <a:prstGeom prst="rect">
            <a:avLst/>
          </a:prstGeom>
          <a:solidFill>
            <a:srgbClr val="FFFFFF"/>
          </a:solidFill>
          <a:ln w="12700">
            <a:solidFill>
              <a:srgbClr val="000000"/>
            </a:solidFill>
            <a:miter lim="800000"/>
            <a:headEnd/>
            <a:tailEnd/>
          </a:ln>
        </p:spPr>
        <p:txBody>
          <a:bodyPr wrap="none" anchor="ctr"/>
          <a:lstStyle/>
          <a:p>
            <a:pPr algn="ctr" defTabSz="838230" eaLnBrk="0" hangingPunct="0">
              <a:defRPr/>
            </a:pPr>
            <a:r>
              <a:rPr lang="zh-TW" altLang="en-US" sz="1650" dirty="0">
                <a:solidFill>
                  <a:srgbClr val="000000"/>
                </a:solidFill>
                <a:latin typeface="Microsoft YaHei" panose="020B0503020204020204" pitchFamily="34" charset="-122"/>
                <a:ea typeface="Microsoft YaHei" panose="020B0503020204020204" pitchFamily="34" charset="-122"/>
              </a:rPr>
              <a:t>認可</a:t>
            </a:r>
            <a:endParaRPr lang="en-US" altLang="zh-TW" sz="1650" dirty="0">
              <a:solidFill>
                <a:srgbClr val="000000"/>
              </a:solidFill>
              <a:latin typeface="Microsoft YaHei" panose="020B0503020204020204" pitchFamily="34" charset="-122"/>
              <a:ea typeface="Microsoft YaHei" panose="020B0503020204020204" pitchFamily="34" charset="-122"/>
            </a:endParaRPr>
          </a:p>
          <a:p>
            <a:pPr algn="ctr" defTabSz="838230" eaLnBrk="0" hangingPunct="0">
              <a:defRPr/>
            </a:pPr>
            <a:r>
              <a:rPr lang="zh-TW" altLang="en-US" sz="1650" dirty="0">
                <a:solidFill>
                  <a:srgbClr val="000000"/>
                </a:solidFill>
                <a:latin typeface="Microsoft YaHei" panose="020B0503020204020204" pitchFamily="34" charset="-122"/>
                <a:ea typeface="Microsoft YaHei" panose="020B0503020204020204" pitchFamily="34" charset="-122"/>
              </a:rPr>
              <a:t>職能復健</a:t>
            </a:r>
            <a:endParaRPr lang="en-US" altLang="zh-TW" sz="1650" dirty="0">
              <a:solidFill>
                <a:srgbClr val="000000"/>
              </a:solidFill>
              <a:latin typeface="Microsoft YaHei" panose="020B0503020204020204" pitchFamily="34" charset="-122"/>
              <a:ea typeface="Microsoft YaHei" panose="020B0503020204020204" pitchFamily="34" charset="-122"/>
            </a:endParaRPr>
          </a:p>
          <a:p>
            <a:pPr algn="ctr" defTabSz="838230" eaLnBrk="0" hangingPunct="0">
              <a:defRPr/>
            </a:pPr>
            <a:r>
              <a:rPr lang="zh-TW" altLang="en-US" sz="1650" dirty="0">
                <a:solidFill>
                  <a:srgbClr val="000000"/>
                </a:solidFill>
                <a:latin typeface="Microsoft YaHei" panose="020B0503020204020204" pitchFamily="34" charset="-122"/>
                <a:ea typeface="Microsoft YaHei" panose="020B0503020204020204" pitchFamily="34" charset="-122"/>
              </a:rPr>
              <a:t>專業機構</a:t>
            </a:r>
          </a:p>
        </p:txBody>
      </p:sp>
      <p:sp>
        <p:nvSpPr>
          <p:cNvPr id="19" name="Rectangle 82"/>
          <p:cNvSpPr>
            <a:spLocks noChangeArrowheads="1"/>
          </p:cNvSpPr>
          <p:nvPr/>
        </p:nvSpPr>
        <p:spPr bwMode="auto">
          <a:xfrm>
            <a:off x="7015327" y="2639339"/>
            <a:ext cx="1092861" cy="839550"/>
          </a:xfrm>
          <a:prstGeom prst="rect">
            <a:avLst/>
          </a:prstGeom>
          <a:solidFill>
            <a:srgbClr val="FFFFFF"/>
          </a:solidFill>
          <a:ln w="12700">
            <a:solidFill>
              <a:srgbClr val="000000"/>
            </a:solidFill>
            <a:miter lim="800000"/>
            <a:headEnd/>
            <a:tailEnd/>
          </a:ln>
          <a:effectLst/>
        </p:spPr>
        <p:txBody>
          <a:bodyPr anchor="ctr"/>
          <a:lstStyle/>
          <a:p>
            <a:pPr algn="ctr" defTabSz="838230" eaLnBrk="0" hangingPunct="0">
              <a:defRPr/>
            </a:pPr>
            <a:r>
              <a:rPr lang="zh-TW" altLang="en-US" sz="1650" kern="0" dirty="0">
                <a:solidFill>
                  <a:srgbClr val="000000"/>
                </a:solidFill>
                <a:latin typeface="Microsoft YaHei" panose="020B0503020204020204" pitchFamily="34" charset="-122"/>
                <a:ea typeface="Microsoft YaHei" panose="020B0503020204020204" pitchFamily="34" charset="-122"/>
              </a:rPr>
              <a:t>職業傷病診治認可醫療機構</a:t>
            </a:r>
          </a:p>
        </p:txBody>
      </p:sp>
      <p:sp>
        <p:nvSpPr>
          <p:cNvPr id="22" name="AutoShape 64"/>
          <p:cNvSpPr>
            <a:spLocks noChangeArrowheads="1"/>
          </p:cNvSpPr>
          <p:nvPr/>
        </p:nvSpPr>
        <p:spPr bwMode="auto">
          <a:xfrm>
            <a:off x="552211" y="5308039"/>
            <a:ext cx="2052111" cy="1146805"/>
          </a:xfrm>
          <a:prstGeom prst="wedgeRoundRectCallout">
            <a:avLst>
              <a:gd name="adj1" fmla="val 48462"/>
              <a:gd name="adj2" fmla="val -70536"/>
              <a:gd name="adj3" fmla="val 16667"/>
            </a:avLst>
          </a:prstGeom>
          <a:gradFill rotWithShape="1">
            <a:gsLst>
              <a:gs pos="0">
                <a:srgbClr val="339933"/>
              </a:gs>
              <a:gs pos="50000">
                <a:schemeClr val="bg1"/>
              </a:gs>
              <a:gs pos="100000">
                <a:srgbClr val="339933"/>
              </a:gs>
            </a:gsLst>
            <a:lin ang="18900000" scaled="1"/>
          </a:gradFill>
          <a:ln w="9525">
            <a:noFill/>
            <a:miter lim="800000"/>
            <a:headEnd/>
            <a:tailEnd/>
          </a:ln>
          <a:effectLst>
            <a:prstShdw prst="shdw17" dist="17961" dir="2700000">
              <a:srgbClr val="1F5C1F"/>
            </a:prstShdw>
          </a:effectLst>
        </p:spPr>
        <p:txBody>
          <a:bodyPr/>
          <a:lstStyle/>
          <a:p>
            <a:pPr algn="ctr" defTabSz="838230">
              <a:defRPr/>
            </a:pPr>
            <a:r>
              <a:rPr lang="zh-TW" altLang="en-US" sz="1467" b="1" dirty="0">
                <a:solidFill>
                  <a:srgbClr val="FF3300"/>
                </a:solidFill>
                <a:latin typeface="Microsoft YaHei" panose="020B0503020204020204" pitchFamily="34" charset="-122"/>
                <a:ea typeface="Microsoft YaHei" panose="020B0503020204020204" pitchFamily="34" charset="-122"/>
              </a:rPr>
              <a:t>大型企業：</a:t>
            </a:r>
          </a:p>
          <a:p>
            <a:pPr algn="ctr" defTabSz="838230">
              <a:defRPr/>
            </a:pPr>
            <a:r>
              <a:rPr lang="zh-TW" altLang="en-US" sz="1467" b="1" dirty="0">
                <a:solidFill>
                  <a:srgbClr val="FF3300"/>
                </a:solidFill>
                <a:latin typeface="Microsoft YaHei" panose="020B0503020204020204" pitchFamily="34" charset="-122"/>
                <a:ea typeface="Microsoft YaHei" panose="020B0503020204020204" pitchFamily="34" charset="-122"/>
              </a:rPr>
              <a:t>檢查</a:t>
            </a:r>
            <a:r>
              <a:rPr lang="en-US" altLang="zh-TW" sz="1467" b="1" dirty="0">
                <a:solidFill>
                  <a:srgbClr val="FF3300"/>
                </a:solidFill>
                <a:latin typeface="Microsoft YaHei" panose="020B0503020204020204" pitchFamily="34" charset="-122"/>
                <a:ea typeface="Microsoft YaHei" panose="020B0503020204020204" pitchFamily="34" charset="-122"/>
              </a:rPr>
              <a:t>+</a:t>
            </a:r>
            <a:r>
              <a:rPr lang="zh-TW" altLang="en-US" sz="1467" b="1" dirty="0">
                <a:solidFill>
                  <a:srgbClr val="FF3300"/>
                </a:solidFill>
                <a:latin typeface="Microsoft YaHei" panose="020B0503020204020204" pitchFamily="34" charset="-122"/>
                <a:ea typeface="Microsoft YaHei" panose="020B0503020204020204" pitchFamily="34" charset="-122"/>
              </a:rPr>
              <a:t>宣導</a:t>
            </a:r>
            <a:endParaRPr lang="en-US" altLang="zh-TW" sz="1467" b="1" dirty="0">
              <a:solidFill>
                <a:srgbClr val="FF3300"/>
              </a:solidFill>
              <a:latin typeface="Microsoft YaHei" panose="020B0503020204020204" pitchFamily="34" charset="-122"/>
              <a:ea typeface="Microsoft YaHei" panose="020B0503020204020204" pitchFamily="34" charset="-122"/>
            </a:endParaRPr>
          </a:p>
          <a:p>
            <a:pPr algn="ctr" defTabSz="838230">
              <a:defRPr/>
            </a:pPr>
            <a:r>
              <a:rPr lang="zh-TW" altLang="en-US" sz="1467" b="1" dirty="0">
                <a:solidFill>
                  <a:srgbClr val="3333FF"/>
                </a:solidFill>
                <a:latin typeface="Microsoft YaHei" panose="020B0503020204020204" pitchFamily="34" charset="-122"/>
                <a:ea typeface="Microsoft YaHei" panose="020B0503020204020204" pitchFamily="34" charset="-122"/>
              </a:rPr>
              <a:t>中小型企業：</a:t>
            </a:r>
            <a:endParaRPr lang="en-US" altLang="zh-TW" sz="1467" b="1" dirty="0">
              <a:solidFill>
                <a:srgbClr val="3333FF"/>
              </a:solidFill>
              <a:latin typeface="Microsoft YaHei" panose="020B0503020204020204" pitchFamily="34" charset="-122"/>
              <a:ea typeface="Microsoft YaHei" panose="020B0503020204020204" pitchFamily="34" charset="-122"/>
            </a:endParaRPr>
          </a:p>
          <a:p>
            <a:pPr algn="ctr" defTabSz="838230">
              <a:defRPr/>
            </a:pPr>
            <a:r>
              <a:rPr lang="zh-TW" altLang="en-US" sz="1467" b="1" dirty="0">
                <a:solidFill>
                  <a:srgbClr val="3333FF"/>
                </a:solidFill>
                <a:latin typeface="Microsoft YaHei" panose="020B0503020204020204" pitchFamily="34" charset="-122"/>
                <a:ea typeface="Microsoft YaHei" panose="020B0503020204020204" pitchFamily="34" charset="-122"/>
              </a:rPr>
              <a:t>輔導</a:t>
            </a:r>
            <a:r>
              <a:rPr lang="en-US" altLang="zh-TW" sz="1467" b="1" dirty="0">
                <a:solidFill>
                  <a:srgbClr val="3333FF"/>
                </a:solidFill>
                <a:latin typeface="Microsoft YaHei" panose="020B0503020204020204" pitchFamily="34" charset="-122"/>
                <a:ea typeface="Microsoft YaHei" panose="020B0503020204020204" pitchFamily="34" charset="-122"/>
              </a:rPr>
              <a:t>+</a:t>
            </a:r>
            <a:r>
              <a:rPr lang="zh-TW" altLang="en-US" sz="1467" b="1" dirty="0">
                <a:solidFill>
                  <a:srgbClr val="3333FF"/>
                </a:solidFill>
                <a:latin typeface="Microsoft YaHei" panose="020B0503020204020204" pitchFamily="34" charset="-122"/>
                <a:ea typeface="Microsoft YaHei" panose="020B0503020204020204" pitchFamily="34" charset="-122"/>
              </a:rPr>
              <a:t>補助</a:t>
            </a:r>
          </a:p>
        </p:txBody>
      </p:sp>
      <p:sp>
        <p:nvSpPr>
          <p:cNvPr id="23" name="矩形 22"/>
          <p:cNvSpPr/>
          <p:nvPr/>
        </p:nvSpPr>
        <p:spPr>
          <a:xfrm>
            <a:off x="1155433" y="1410440"/>
            <a:ext cx="2019829" cy="5777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38230" eaLnBrk="0" hangingPunct="0">
              <a:defRPr/>
            </a:pPr>
            <a:r>
              <a:rPr lang="zh-TW" altLang="en-US" sz="1650" dirty="0">
                <a:solidFill>
                  <a:srgbClr val="000000"/>
                </a:solidFill>
                <a:latin typeface="Microsoft YaHei" panose="020B0503020204020204" pitchFamily="34" charset="-122"/>
                <a:ea typeface="Microsoft YaHei" panose="020B0503020204020204" pitchFamily="34" charset="-122"/>
              </a:rPr>
              <a:t>職業安全衛生署</a:t>
            </a:r>
          </a:p>
        </p:txBody>
      </p:sp>
      <p:sp>
        <p:nvSpPr>
          <p:cNvPr id="24" name="矩形 23"/>
          <p:cNvSpPr/>
          <p:nvPr/>
        </p:nvSpPr>
        <p:spPr>
          <a:xfrm>
            <a:off x="5129178" y="1385978"/>
            <a:ext cx="4628631" cy="5777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38230" eaLnBrk="0" hangingPunct="0">
              <a:defRPr/>
            </a:pPr>
            <a:r>
              <a:rPr lang="zh-TW" altLang="en-US" sz="1650" dirty="0">
                <a:solidFill>
                  <a:srgbClr val="000000"/>
                </a:solidFill>
                <a:latin typeface="Microsoft YaHei" panose="020B0503020204020204" pitchFamily="34" charset="-122"/>
                <a:ea typeface="Microsoft YaHei" panose="020B0503020204020204" pitchFamily="34" charset="-122"/>
              </a:rPr>
              <a:t>職業災害預防及重建中心</a:t>
            </a:r>
          </a:p>
        </p:txBody>
      </p:sp>
      <p:sp>
        <p:nvSpPr>
          <p:cNvPr id="8" name="Rectangle 60"/>
          <p:cNvSpPr>
            <a:spLocks noChangeArrowheads="1"/>
          </p:cNvSpPr>
          <p:nvPr/>
        </p:nvSpPr>
        <p:spPr bwMode="auto">
          <a:xfrm>
            <a:off x="5720444" y="2724734"/>
            <a:ext cx="1181035" cy="659210"/>
          </a:xfrm>
          <a:prstGeom prst="rect">
            <a:avLst/>
          </a:prstGeom>
          <a:solidFill>
            <a:srgbClr val="FFFFFF"/>
          </a:solidFill>
          <a:ln w="12700">
            <a:solidFill>
              <a:srgbClr val="000000"/>
            </a:solidFill>
            <a:miter lim="800000"/>
            <a:headEnd/>
            <a:tailEnd/>
          </a:ln>
          <a:effectLst/>
        </p:spPr>
        <p:txBody>
          <a:bodyPr anchor="ctr"/>
          <a:lstStyle/>
          <a:p>
            <a:pPr algn="ctr" defTabSz="838230" eaLnBrk="0" hangingPunct="0">
              <a:defRPr/>
            </a:pPr>
            <a:r>
              <a:rPr lang="en-US" altLang="zh-TW" sz="1650" kern="0" dirty="0">
                <a:solidFill>
                  <a:srgbClr val="000000"/>
                </a:solidFill>
                <a:latin typeface="Microsoft YaHei" panose="020B0503020204020204" pitchFamily="34" charset="-122"/>
                <a:ea typeface="Microsoft YaHei" panose="020B0503020204020204" pitchFamily="34" charset="-122"/>
              </a:rPr>
              <a:t>  </a:t>
            </a:r>
            <a:r>
              <a:rPr lang="zh-TW" altLang="en-US" sz="1650" kern="0" dirty="0">
                <a:solidFill>
                  <a:srgbClr val="000000"/>
                </a:solidFill>
                <a:latin typeface="Microsoft YaHei" panose="020B0503020204020204" pitchFamily="34" charset="-122"/>
                <a:ea typeface="Microsoft YaHei" panose="020B0503020204020204" pitchFamily="34" charset="-122"/>
              </a:rPr>
              <a:t>勞工健康服務中心</a:t>
            </a:r>
            <a:r>
              <a:rPr lang="en-US" altLang="zh-TW" sz="1650" kern="0" dirty="0">
                <a:solidFill>
                  <a:srgbClr val="000000"/>
                </a:solidFill>
                <a:latin typeface="Microsoft YaHei" panose="020B0503020204020204" pitchFamily="34" charset="-122"/>
                <a:ea typeface="Microsoft YaHei" panose="020B0503020204020204" pitchFamily="34" charset="-122"/>
              </a:rPr>
              <a:t>                   </a:t>
            </a:r>
          </a:p>
        </p:txBody>
      </p:sp>
      <p:sp>
        <p:nvSpPr>
          <p:cNvPr id="30" name="Rectangle 61"/>
          <p:cNvSpPr>
            <a:spLocks noChangeArrowheads="1"/>
          </p:cNvSpPr>
          <p:nvPr/>
        </p:nvSpPr>
        <p:spPr bwMode="auto">
          <a:xfrm>
            <a:off x="7429524" y="5636939"/>
            <a:ext cx="1526173" cy="580629"/>
          </a:xfrm>
          <a:prstGeom prst="rect">
            <a:avLst/>
          </a:prstGeom>
          <a:solidFill>
            <a:srgbClr val="FFFFFF"/>
          </a:solidFill>
          <a:ln w="12700">
            <a:solidFill>
              <a:srgbClr val="000000"/>
            </a:solidFill>
            <a:miter lim="800000"/>
            <a:headEnd/>
            <a:tailEnd/>
          </a:ln>
          <a:effectLst/>
        </p:spPr>
        <p:txBody>
          <a:bodyPr wrap="none" anchor="ctr"/>
          <a:lstStyle/>
          <a:p>
            <a:pPr algn="ctr" defTabSz="838230" eaLnBrk="0" hangingPunct="0">
              <a:defRPr/>
            </a:pPr>
            <a:r>
              <a:rPr lang="zh-TW" altLang="en-US" sz="1467" kern="0" dirty="0">
                <a:solidFill>
                  <a:srgbClr val="000000"/>
                </a:solidFill>
                <a:latin typeface="Microsoft YaHei" panose="020B0503020204020204" pitchFamily="34" charset="-122"/>
                <a:ea typeface="Microsoft YaHei" panose="020B0503020204020204" pitchFamily="34" charset="-122"/>
              </a:rPr>
              <a:t>職業災害勞工</a:t>
            </a:r>
          </a:p>
        </p:txBody>
      </p:sp>
      <p:sp>
        <p:nvSpPr>
          <p:cNvPr id="17" name="Rectangle 104"/>
          <p:cNvSpPr>
            <a:spLocks noChangeArrowheads="1"/>
          </p:cNvSpPr>
          <p:nvPr/>
        </p:nvSpPr>
        <p:spPr bwMode="auto">
          <a:xfrm>
            <a:off x="5058382" y="4001407"/>
            <a:ext cx="1730844" cy="807768"/>
          </a:xfrm>
          <a:prstGeom prst="rect">
            <a:avLst/>
          </a:prstGeom>
          <a:solidFill>
            <a:schemeClr val="bg1"/>
          </a:solidFill>
          <a:ln>
            <a:solidFill>
              <a:schemeClr val="tx1"/>
            </a:solidFill>
          </a:ln>
          <a:effectLst/>
        </p:spPr>
        <p:txBody>
          <a:bodyPr wrap="none" anchor="ctr"/>
          <a:lstStyle/>
          <a:p>
            <a:pPr algn="ctr" defTabSz="838230">
              <a:defRPr/>
            </a:pPr>
            <a:r>
              <a:rPr lang="zh-TW" altLang="en-US" sz="1833" b="1" kern="0" dirty="0">
                <a:solidFill>
                  <a:srgbClr val="000000"/>
                </a:solidFill>
                <a:latin typeface="Microsoft YaHei" panose="020B0503020204020204" pitchFamily="34" charset="-122"/>
                <a:ea typeface="Microsoft YaHei" panose="020B0503020204020204" pitchFamily="34" charset="-122"/>
              </a:rPr>
              <a:t>專業諮詢、</a:t>
            </a:r>
            <a:endParaRPr lang="en-US" altLang="zh-TW" sz="1833" b="1" kern="0" dirty="0">
              <a:solidFill>
                <a:srgbClr val="000000"/>
              </a:solidFill>
              <a:latin typeface="Microsoft YaHei" panose="020B0503020204020204" pitchFamily="34" charset="-122"/>
              <a:ea typeface="Microsoft YaHei" panose="020B0503020204020204" pitchFamily="34" charset="-122"/>
            </a:endParaRPr>
          </a:p>
          <a:p>
            <a:pPr algn="ctr" defTabSz="838230">
              <a:defRPr/>
            </a:pPr>
            <a:r>
              <a:rPr lang="zh-TW" altLang="en-US" sz="1833" b="1" kern="0" dirty="0">
                <a:solidFill>
                  <a:srgbClr val="FF0000"/>
                </a:solidFill>
                <a:latin typeface="Microsoft YaHei" panose="020B0503020204020204" pitchFamily="34" charset="-122"/>
                <a:ea typeface="Microsoft YaHei" panose="020B0503020204020204" pitchFamily="34" charset="-122"/>
              </a:rPr>
              <a:t>輔導、訓練</a:t>
            </a:r>
          </a:p>
        </p:txBody>
      </p:sp>
      <p:sp>
        <p:nvSpPr>
          <p:cNvPr id="31" name="Rectangle 104"/>
          <p:cNvSpPr>
            <a:spLocks noChangeArrowheads="1"/>
          </p:cNvSpPr>
          <p:nvPr/>
        </p:nvSpPr>
        <p:spPr bwMode="auto">
          <a:xfrm>
            <a:off x="7251924" y="4195892"/>
            <a:ext cx="1862486" cy="701828"/>
          </a:xfrm>
          <a:prstGeom prst="rect">
            <a:avLst/>
          </a:prstGeom>
          <a:solidFill>
            <a:schemeClr val="bg1"/>
          </a:solidFill>
          <a:ln>
            <a:solidFill>
              <a:schemeClr val="tx1"/>
            </a:solidFill>
          </a:ln>
          <a:effectLst/>
        </p:spPr>
        <p:txBody>
          <a:bodyPr wrap="none" anchor="ctr"/>
          <a:lstStyle/>
          <a:p>
            <a:pPr algn="ctr" defTabSz="838230">
              <a:defRPr/>
            </a:pPr>
            <a:r>
              <a:rPr lang="zh-TW" altLang="en-US" sz="1833" b="1" kern="0" dirty="0">
                <a:solidFill>
                  <a:srgbClr val="000000"/>
                </a:solidFill>
                <a:latin typeface="Microsoft YaHei" panose="020B0503020204020204" pitchFamily="34" charset="-122"/>
                <a:ea typeface="Microsoft YaHei" panose="020B0503020204020204" pitchFamily="34" charset="-122"/>
              </a:rPr>
              <a:t>傷病</a:t>
            </a:r>
            <a:r>
              <a:rPr lang="zh-TW" altLang="en-US" sz="1833" b="1" kern="0" dirty="0">
                <a:solidFill>
                  <a:srgbClr val="FF0000"/>
                </a:solidFill>
                <a:latin typeface="Microsoft YaHei" panose="020B0503020204020204" pitchFamily="34" charset="-122"/>
                <a:ea typeface="Microsoft YaHei" panose="020B0503020204020204" pitchFamily="34" charset="-122"/>
              </a:rPr>
              <a:t>診治服務</a:t>
            </a:r>
            <a:endParaRPr lang="en-US" altLang="zh-TW" sz="1833" b="1" kern="0" dirty="0">
              <a:solidFill>
                <a:srgbClr val="FF0000"/>
              </a:solidFill>
              <a:latin typeface="Microsoft YaHei" panose="020B0503020204020204" pitchFamily="34" charset="-122"/>
              <a:ea typeface="Microsoft YaHei" panose="020B0503020204020204" pitchFamily="34" charset="-122"/>
            </a:endParaRPr>
          </a:p>
          <a:p>
            <a:pPr algn="ctr" defTabSz="838230">
              <a:defRPr/>
            </a:pPr>
            <a:r>
              <a:rPr lang="zh-TW" altLang="en-US" sz="1833" b="1" kern="0" dirty="0">
                <a:solidFill>
                  <a:srgbClr val="000000"/>
                </a:solidFill>
                <a:latin typeface="Microsoft YaHei" panose="020B0503020204020204" pitchFamily="34" charset="-122"/>
                <a:ea typeface="Microsoft YaHei" panose="020B0503020204020204" pitchFamily="34" charset="-122"/>
              </a:rPr>
              <a:t>職能</a:t>
            </a:r>
            <a:r>
              <a:rPr lang="zh-TW" altLang="en-US" sz="1833" b="1" kern="0" dirty="0">
                <a:solidFill>
                  <a:srgbClr val="FF0000"/>
                </a:solidFill>
                <a:latin typeface="Microsoft YaHei" panose="020B0503020204020204" pitchFamily="34" charset="-122"/>
                <a:ea typeface="Microsoft YaHei" panose="020B0503020204020204" pitchFamily="34" charset="-122"/>
              </a:rPr>
              <a:t>重建服務</a:t>
            </a:r>
          </a:p>
        </p:txBody>
      </p:sp>
      <p:sp>
        <p:nvSpPr>
          <p:cNvPr id="32" name="標題 1">
            <a:extLst>
              <a:ext uri="{FF2B5EF4-FFF2-40B4-BE49-F238E27FC236}">
                <a16:creationId xmlns:a16="http://schemas.microsoft.com/office/drawing/2014/main" id="{105CA7C3-2864-4411-804B-49498B094607}"/>
              </a:ext>
            </a:extLst>
          </p:cNvPr>
          <p:cNvSpPr txBox="1">
            <a:spLocks/>
          </p:cNvSpPr>
          <p:nvPr/>
        </p:nvSpPr>
        <p:spPr>
          <a:xfrm>
            <a:off x="2554478" y="300148"/>
            <a:ext cx="7363012" cy="70502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defTabSz="838230">
              <a:defRPr/>
            </a:pPr>
            <a:r>
              <a:rPr lang="zh-TW" altLang="en-US" sz="3667" dirty="0">
                <a:ln w="0">
                  <a:solidFill>
                    <a:prstClr val="white"/>
                  </a:solidFill>
                </a:ln>
                <a:solidFill>
                  <a:prstClr val="white"/>
                </a:solidFill>
                <a:effectLst>
                  <a:glow rad="127000">
                    <a:prstClr val="black"/>
                  </a:glow>
                  <a:outerShdw blurRad="38100" dist="19050" dir="2700000" algn="tl" rotWithShape="0">
                    <a:prstClr val="black">
                      <a:alpha val="40000"/>
                    </a:prstClr>
                  </a:outerShdw>
                </a:effectLst>
                <a:latin typeface="Microsoft YaHei" panose="020B0503020204020204" pitchFamily="34" charset="-122"/>
                <a:ea typeface="Microsoft YaHei" panose="020B0503020204020204" pitchFamily="34" charset="-122"/>
              </a:rPr>
              <a:t>職安署與法人業務分工圖像</a:t>
            </a:r>
          </a:p>
        </p:txBody>
      </p:sp>
      <p:sp>
        <p:nvSpPr>
          <p:cNvPr id="33" name="文字方塊 32"/>
          <p:cNvSpPr txBox="1"/>
          <p:nvPr/>
        </p:nvSpPr>
        <p:spPr>
          <a:xfrm>
            <a:off x="4001118" y="1912485"/>
            <a:ext cx="412150" cy="1107996"/>
          </a:xfrm>
          <a:prstGeom prst="rect">
            <a:avLst/>
          </a:prstGeom>
          <a:noFill/>
        </p:spPr>
        <p:txBody>
          <a:bodyPr wrap="square" rtlCol="0">
            <a:spAutoFit/>
          </a:bodyPr>
          <a:lstStyle/>
          <a:p>
            <a:pPr defTabSz="838230">
              <a:defRPr/>
            </a:pPr>
            <a:r>
              <a:rPr lang="zh-TW" altLang="en-US" sz="1650" dirty="0">
                <a:solidFill>
                  <a:prstClr val="black"/>
                </a:solidFill>
                <a:latin typeface="Microsoft YaHei" panose="020B0503020204020204" pitchFamily="34" charset="-122"/>
                <a:ea typeface="Microsoft YaHei" panose="020B0503020204020204" pitchFamily="34" charset="-122"/>
              </a:rPr>
              <a:t>認可、委辦</a:t>
            </a:r>
          </a:p>
        </p:txBody>
      </p:sp>
      <p:sp>
        <p:nvSpPr>
          <p:cNvPr id="36" name="文字方塊 35"/>
          <p:cNvSpPr txBox="1"/>
          <p:nvPr/>
        </p:nvSpPr>
        <p:spPr>
          <a:xfrm>
            <a:off x="3465115" y="1391787"/>
            <a:ext cx="1423160" cy="346249"/>
          </a:xfrm>
          <a:prstGeom prst="rect">
            <a:avLst/>
          </a:prstGeom>
          <a:noFill/>
        </p:spPr>
        <p:txBody>
          <a:bodyPr wrap="square" rtlCol="0">
            <a:spAutoFit/>
          </a:bodyPr>
          <a:lstStyle/>
          <a:p>
            <a:pPr defTabSz="838230">
              <a:defRPr/>
            </a:pPr>
            <a:r>
              <a:rPr lang="zh-TW" altLang="en-US" sz="1650" dirty="0">
                <a:solidFill>
                  <a:prstClr val="black"/>
                </a:solidFill>
                <a:latin typeface="Microsoft YaHei" panose="020B0503020204020204" pitchFamily="34" charset="-122"/>
                <a:ea typeface="Microsoft YaHei" panose="020B0503020204020204" pitchFamily="34" charset="-122"/>
              </a:rPr>
              <a:t>補助、監督</a:t>
            </a:r>
          </a:p>
        </p:txBody>
      </p:sp>
      <p:sp>
        <p:nvSpPr>
          <p:cNvPr id="37" name="文字方塊 36"/>
          <p:cNvSpPr txBox="1"/>
          <p:nvPr/>
        </p:nvSpPr>
        <p:spPr>
          <a:xfrm>
            <a:off x="7518744" y="2045830"/>
            <a:ext cx="1105431" cy="346249"/>
          </a:xfrm>
          <a:prstGeom prst="rect">
            <a:avLst/>
          </a:prstGeom>
          <a:noFill/>
        </p:spPr>
        <p:txBody>
          <a:bodyPr wrap="square" rtlCol="0">
            <a:spAutoFit/>
          </a:bodyPr>
          <a:lstStyle/>
          <a:p>
            <a:pPr defTabSz="838230">
              <a:defRPr/>
            </a:pPr>
            <a:r>
              <a:rPr lang="zh-TW" altLang="en-US" sz="1650" dirty="0">
                <a:solidFill>
                  <a:prstClr val="black"/>
                </a:solidFill>
                <a:latin typeface="Microsoft YaHei" panose="020B0503020204020204" pitchFamily="34" charset="-122"/>
                <a:ea typeface="Microsoft YaHei" panose="020B0503020204020204" pitchFamily="34" charset="-122"/>
              </a:rPr>
              <a:t>統籌管理</a:t>
            </a:r>
          </a:p>
        </p:txBody>
      </p:sp>
      <p:cxnSp>
        <p:nvCxnSpPr>
          <p:cNvPr id="21" name="直線單箭頭接點 20">
            <a:extLst>
              <a:ext uri="{FF2B5EF4-FFF2-40B4-BE49-F238E27FC236}">
                <a16:creationId xmlns:a16="http://schemas.microsoft.com/office/drawing/2014/main" id="{6D28C028-CBE3-4228-BB50-5739DEF2391A}"/>
              </a:ext>
            </a:extLst>
          </p:cNvPr>
          <p:cNvCxnSpPr>
            <a:cxnSpLocks/>
            <a:stCxn id="23" idx="2"/>
            <a:endCxn id="7" idx="0"/>
          </p:cNvCxnSpPr>
          <p:nvPr/>
        </p:nvCxnSpPr>
        <p:spPr>
          <a:xfrm flipH="1">
            <a:off x="2159768" y="1988157"/>
            <a:ext cx="5579" cy="45390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線單箭頭接點 39">
            <a:extLst>
              <a:ext uri="{FF2B5EF4-FFF2-40B4-BE49-F238E27FC236}">
                <a16:creationId xmlns:a16="http://schemas.microsoft.com/office/drawing/2014/main" id="{209987B1-7B97-433D-A980-5076BC19805D}"/>
              </a:ext>
            </a:extLst>
          </p:cNvPr>
          <p:cNvCxnSpPr>
            <a:cxnSpLocks/>
            <a:stCxn id="7" idx="2"/>
            <a:endCxn id="9" idx="0"/>
          </p:cNvCxnSpPr>
          <p:nvPr/>
        </p:nvCxnSpPr>
        <p:spPr>
          <a:xfrm>
            <a:off x="2159768" y="3958285"/>
            <a:ext cx="5579" cy="38456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直線單箭頭接點 45">
            <a:extLst>
              <a:ext uri="{FF2B5EF4-FFF2-40B4-BE49-F238E27FC236}">
                <a16:creationId xmlns:a16="http://schemas.microsoft.com/office/drawing/2014/main" id="{B6A33689-EF69-4FD2-BF3B-F93830B43DA9}"/>
              </a:ext>
            </a:extLst>
          </p:cNvPr>
          <p:cNvCxnSpPr>
            <a:cxnSpLocks/>
            <a:stCxn id="23" idx="3"/>
          </p:cNvCxnSpPr>
          <p:nvPr/>
        </p:nvCxnSpPr>
        <p:spPr>
          <a:xfrm>
            <a:off x="3175262" y="1699298"/>
            <a:ext cx="195391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接點: 肘形 50">
            <a:extLst>
              <a:ext uri="{FF2B5EF4-FFF2-40B4-BE49-F238E27FC236}">
                <a16:creationId xmlns:a16="http://schemas.microsoft.com/office/drawing/2014/main" id="{DEBB265F-09DC-4863-9D3C-3AC1680E1D06}"/>
              </a:ext>
            </a:extLst>
          </p:cNvPr>
          <p:cNvCxnSpPr>
            <a:cxnSpLocks/>
            <a:stCxn id="23" idx="3"/>
            <a:endCxn id="6" idx="1"/>
          </p:cNvCxnSpPr>
          <p:nvPr/>
        </p:nvCxnSpPr>
        <p:spPr>
          <a:xfrm>
            <a:off x="3175262" y="1699298"/>
            <a:ext cx="2456157" cy="1343443"/>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接點: 肘形 73">
            <a:extLst>
              <a:ext uri="{FF2B5EF4-FFF2-40B4-BE49-F238E27FC236}">
                <a16:creationId xmlns:a16="http://schemas.microsoft.com/office/drawing/2014/main" id="{2F0C4CE5-F891-48FB-80F6-D5CB05FB4AFB}"/>
              </a:ext>
            </a:extLst>
          </p:cNvPr>
          <p:cNvCxnSpPr>
            <a:cxnSpLocks/>
          </p:cNvCxnSpPr>
          <p:nvPr/>
        </p:nvCxnSpPr>
        <p:spPr>
          <a:xfrm rot="5400000">
            <a:off x="5371209" y="3372917"/>
            <a:ext cx="641015" cy="630499"/>
          </a:xfrm>
          <a:prstGeom prst="bentConnector3">
            <a:avLst>
              <a:gd name="adj1" fmla="val 5769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接點: 肘形 80">
            <a:extLst>
              <a:ext uri="{FF2B5EF4-FFF2-40B4-BE49-F238E27FC236}">
                <a16:creationId xmlns:a16="http://schemas.microsoft.com/office/drawing/2014/main" id="{99A1BEDE-58A1-4316-BACE-0A8C1BCBDD3C}"/>
              </a:ext>
            </a:extLst>
          </p:cNvPr>
          <p:cNvCxnSpPr>
            <a:cxnSpLocks/>
            <a:stCxn id="7" idx="3"/>
            <a:endCxn id="5" idx="1"/>
          </p:cNvCxnSpPr>
          <p:nvPr/>
        </p:nvCxnSpPr>
        <p:spPr>
          <a:xfrm>
            <a:off x="3067393" y="3200171"/>
            <a:ext cx="804680" cy="2071516"/>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6" name="直線單箭頭接點 85">
            <a:extLst>
              <a:ext uri="{FF2B5EF4-FFF2-40B4-BE49-F238E27FC236}">
                <a16:creationId xmlns:a16="http://schemas.microsoft.com/office/drawing/2014/main" id="{69188ABE-2C8E-487A-8E50-A1B1B0953EE8}"/>
              </a:ext>
            </a:extLst>
          </p:cNvPr>
          <p:cNvCxnSpPr>
            <a:cxnSpLocks/>
          </p:cNvCxnSpPr>
          <p:nvPr/>
        </p:nvCxnSpPr>
        <p:spPr>
          <a:xfrm>
            <a:off x="5366614" y="4786183"/>
            <a:ext cx="445" cy="32532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3" name="直線單箭頭接點 92">
            <a:extLst>
              <a:ext uri="{FF2B5EF4-FFF2-40B4-BE49-F238E27FC236}">
                <a16:creationId xmlns:a16="http://schemas.microsoft.com/office/drawing/2014/main" id="{2BE668C3-652B-4C04-A54D-F96ABACFED5A}"/>
              </a:ext>
            </a:extLst>
          </p:cNvPr>
          <p:cNvCxnSpPr>
            <a:cxnSpLocks/>
            <a:stCxn id="24" idx="2"/>
          </p:cNvCxnSpPr>
          <p:nvPr/>
        </p:nvCxnSpPr>
        <p:spPr>
          <a:xfrm>
            <a:off x="7443494" y="1963695"/>
            <a:ext cx="0" cy="47165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026" name="Picture 2" descr="勞動部職業安全衛生署- 维基百科，自由的百科全书">
            <a:extLst>
              <a:ext uri="{FF2B5EF4-FFF2-40B4-BE49-F238E27FC236}">
                <a16:creationId xmlns:a16="http://schemas.microsoft.com/office/drawing/2014/main" id="{ED4C0C9F-58E9-4A74-8032-C697454F0D3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0568" y="1387943"/>
            <a:ext cx="607590" cy="607590"/>
          </a:xfrm>
          <a:prstGeom prst="rect">
            <a:avLst/>
          </a:prstGeom>
          <a:noFill/>
          <a:extLst>
            <a:ext uri="{909E8E84-426E-40DD-AFC4-6F175D3DCCD1}">
              <a14:hiddenFill xmlns:a14="http://schemas.microsoft.com/office/drawing/2010/main">
                <a:solidFill>
                  <a:srgbClr val="FFFFFF"/>
                </a:solidFill>
              </a14:hiddenFill>
            </a:ext>
          </a:extLst>
        </p:spPr>
      </p:pic>
      <p:pic>
        <p:nvPicPr>
          <p:cNvPr id="99" name="圖片 98">
            <a:extLst>
              <a:ext uri="{FF2B5EF4-FFF2-40B4-BE49-F238E27FC236}">
                <a16:creationId xmlns:a16="http://schemas.microsoft.com/office/drawing/2014/main" id="{877A75E6-FF1F-47D8-A3D1-A0D50110B078}"/>
              </a:ext>
            </a:extLst>
          </p:cNvPr>
          <p:cNvPicPr>
            <a:picLocks noChangeAspect="1"/>
          </p:cNvPicPr>
          <p:nvPr/>
        </p:nvPicPr>
        <p:blipFill>
          <a:blip r:embed="rId3"/>
          <a:stretch>
            <a:fillRect/>
          </a:stretch>
        </p:blipFill>
        <p:spPr>
          <a:xfrm>
            <a:off x="3506918" y="5484840"/>
            <a:ext cx="858062" cy="858062"/>
          </a:xfrm>
          <a:prstGeom prst="rect">
            <a:avLst/>
          </a:prstGeom>
        </p:spPr>
      </p:pic>
      <p:pic>
        <p:nvPicPr>
          <p:cNvPr id="100" name="圖片 99">
            <a:extLst>
              <a:ext uri="{FF2B5EF4-FFF2-40B4-BE49-F238E27FC236}">
                <a16:creationId xmlns:a16="http://schemas.microsoft.com/office/drawing/2014/main" id="{42D06A33-EAA4-48A5-B38F-D444EF172F1E}"/>
              </a:ext>
            </a:extLst>
          </p:cNvPr>
          <p:cNvPicPr>
            <a:picLocks noChangeAspect="1"/>
          </p:cNvPicPr>
          <p:nvPr/>
        </p:nvPicPr>
        <p:blipFill>
          <a:blip r:embed="rId4"/>
          <a:stretch>
            <a:fillRect/>
          </a:stretch>
        </p:blipFill>
        <p:spPr>
          <a:xfrm>
            <a:off x="6009036" y="5271889"/>
            <a:ext cx="489878" cy="489878"/>
          </a:xfrm>
          <a:prstGeom prst="rect">
            <a:avLst/>
          </a:prstGeom>
        </p:spPr>
      </p:pic>
      <p:sp>
        <p:nvSpPr>
          <p:cNvPr id="12" name="Oval 68"/>
          <p:cNvSpPr>
            <a:spLocks noChangeArrowheads="1"/>
          </p:cNvSpPr>
          <p:nvPr/>
        </p:nvSpPr>
        <p:spPr bwMode="auto">
          <a:xfrm>
            <a:off x="4021060" y="5300834"/>
            <a:ext cx="804680" cy="387085"/>
          </a:xfrm>
          <a:prstGeom prst="ellipse">
            <a:avLst/>
          </a:prstGeom>
          <a:solidFill>
            <a:srgbClr val="CCFFFF"/>
          </a:solidFill>
          <a:ln w="12700">
            <a:solidFill>
              <a:srgbClr val="000000"/>
            </a:solidFill>
            <a:round/>
            <a:headEnd/>
            <a:tailEnd/>
          </a:ln>
          <a:effectLst/>
        </p:spPr>
        <p:txBody>
          <a:bodyPr wrap="none" anchor="ctr"/>
          <a:lstStyle/>
          <a:p>
            <a:pPr algn="ctr" defTabSz="838230" eaLnBrk="0" hangingPunct="0">
              <a:defRPr/>
            </a:pPr>
            <a:r>
              <a:rPr lang="zh-TW" altLang="en-US" sz="1283" kern="0" dirty="0">
                <a:solidFill>
                  <a:srgbClr val="000000"/>
                </a:solidFill>
                <a:latin typeface="Microsoft YaHei" panose="020B0503020204020204" pitchFamily="34" charset="-122"/>
                <a:ea typeface="Microsoft YaHei" panose="020B0503020204020204" pitchFamily="34" charset="-122"/>
              </a:rPr>
              <a:t>自營業者</a:t>
            </a:r>
          </a:p>
        </p:txBody>
      </p:sp>
      <p:cxnSp>
        <p:nvCxnSpPr>
          <p:cNvPr id="102" name="接點: 肘形 101">
            <a:extLst>
              <a:ext uri="{FF2B5EF4-FFF2-40B4-BE49-F238E27FC236}">
                <a16:creationId xmlns:a16="http://schemas.microsoft.com/office/drawing/2014/main" id="{7207E6DA-0D26-4468-A868-7486FEF4B8AF}"/>
              </a:ext>
            </a:extLst>
          </p:cNvPr>
          <p:cNvCxnSpPr>
            <a:cxnSpLocks/>
            <a:stCxn id="19" idx="2"/>
            <a:endCxn id="31" idx="0"/>
          </p:cNvCxnSpPr>
          <p:nvPr/>
        </p:nvCxnSpPr>
        <p:spPr>
          <a:xfrm rot="16200000" flipH="1">
            <a:off x="7513961" y="3526686"/>
            <a:ext cx="717002" cy="621409"/>
          </a:xfrm>
          <a:prstGeom prst="bent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接點: 肘形 107">
            <a:extLst>
              <a:ext uri="{FF2B5EF4-FFF2-40B4-BE49-F238E27FC236}">
                <a16:creationId xmlns:a16="http://schemas.microsoft.com/office/drawing/2014/main" id="{78EAB779-AFF0-4874-9BF0-8250FC72EC56}"/>
              </a:ext>
            </a:extLst>
          </p:cNvPr>
          <p:cNvCxnSpPr>
            <a:cxnSpLocks/>
            <a:stCxn id="13" idx="2"/>
            <a:endCxn id="31" idx="0"/>
          </p:cNvCxnSpPr>
          <p:nvPr/>
        </p:nvCxnSpPr>
        <p:spPr>
          <a:xfrm rot="5400000">
            <a:off x="8076773" y="3585283"/>
            <a:ext cx="717002" cy="504214"/>
          </a:xfrm>
          <a:prstGeom prst="bent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1" name="直線單箭頭接點 110">
            <a:extLst>
              <a:ext uri="{FF2B5EF4-FFF2-40B4-BE49-F238E27FC236}">
                <a16:creationId xmlns:a16="http://schemas.microsoft.com/office/drawing/2014/main" id="{2E9B63DD-EDB6-4B2E-A31D-32185F40B888}"/>
              </a:ext>
            </a:extLst>
          </p:cNvPr>
          <p:cNvCxnSpPr>
            <a:cxnSpLocks/>
            <a:stCxn id="31" idx="2"/>
            <a:endCxn id="30" idx="0"/>
          </p:cNvCxnSpPr>
          <p:nvPr/>
        </p:nvCxnSpPr>
        <p:spPr>
          <a:xfrm>
            <a:off x="8183167" y="4897720"/>
            <a:ext cx="9444" cy="73921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Oval 67"/>
          <p:cNvSpPr>
            <a:spLocks noChangeArrowheads="1"/>
          </p:cNvSpPr>
          <p:nvPr/>
        </p:nvSpPr>
        <p:spPr bwMode="auto">
          <a:xfrm>
            <a:off x="5603368" y="5733710"/>
            <a:ext cx="758559" cy="387085"/>
          </a:xfrm>
          <a:prstGeom prst="ellipse">
            <a:avLst/>
          </a:prstGeom>
          <a:solidFill>
            <a:srgbClr val="CCFFFF"/>
          </a:solidFill>
          <a:ln w="12700">
            <a:solidFill>
              <a:srgbClr val="000000"/>
            </a:solidFill>
            <a:round/>
            <a:headEnd/>
            <a:tailEnd/>
          </a:ln>
          <a:effectLst/>
        </p:spPr>
        <p:txBody>
          <a:bodyPr wrap="none" anchor="ctr"/>
          <a:lstStyle/>
          <a:p>
            <a:pPr algn="ctr" defTabSz="838230" eaLnBrk="0" hangingPunct="0">
              <a:defRPr/>
            </a:pPr>
            <a:r>
              <a:rPr lang="en-US" altLang="zh-TW" sz="1283" kern="0" dirty="0">
                <a:solidFill>
                  <a:srgbClr val="000000"/>
                </a:solidFill>
                <a:latin typeface="Microsoft YaHei" panose="020B0503020204020204" pitchFamily="34" charset="-122"/>
                <a:ea typeface="Microsoft YaHei" panose="020B0503020204020204" pitchFamily="34" charset="-122"/>
              </a:rPr>
              <a:t>3K</a:t>
            </a:r>
            <a:r>
              <a:rPr lang="zh-TW" altLang="en-US" sz="1283" kern="0" dirty="0">
                <a:solidFill>
                  <a:srgbClr val="000000"/>
                </a:solidFill>
                <a:latin typeface="Microsoft YaHei" panose="020B0503020204020204" pitchFamily="34" charset="-122"/>
                <a:ea typeface="Microsoft YaHei" panose="020B0503020204020204" pitchFamily="34" charset="-122"/>
              </a:rPr>
              <a:t>產業</a:t>
            </a:r>
          </a:p>
        </p:txBody>
      </p:sp>
      <p:cxnSp>
        <p:nvCxnSpPr>
          <p:cNvPr id="41" name="接點: 肘形 50">
            <a:extLst>
              <a:ext uri="{FF2B5EF4-FFF2-40B4-BE49-F238E27FC236}">
                <a16:creationId xmlns:a16="http://schemas.microsoft.com/office/drawing/2014/main" id="{DEBB265F-09DC-4863-9D3C-3AC1680E1D06}"/>
              </a:ext>
            </a:extLst>
          </p:cNvPr>
          <p:cNvCxnSpPr>
            <a:cxnSpLocks/>
            <a:endCxn id="24" idx="3"/>
          </p:cNvCxnSpPr>
          <p:nvPr/>
        </p:nvCxnSpPr>
        <p:spPr>
          <a:xfrm rot="5400000" flipH="1" flipV="1">
            <a:off x="7230546" y="3399988"/>
            <a:ext cx="4252415" cy="802113"/>
          </a:xfrm>
          <a:prstGeom prst="bentConnector4">
            <a:avLst>
              <a:gd name="adj1" fmla="val 225"/>
              <a:gd name="adj2" fmla="val 126125"/>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接點: 肘形 50">
            <a:extLst>
              <a:ext uri="{FF2B5EF4-FFF2-40B4-BE49-F238E27FC236}">
                <a16:creationId xmlns:a16="http://schemas.microsoft.com/office/drawing/2014/main" id="{DEBB265F-09DC-4863-9D3C-3AC1680E1D06}"/>
              </a:ext>
            </a:extLst>
          </p:cNvPr>
          <p:cNvCxnSpPr>
            <a:cxnSpLocks/>
            <a:stCxn id="30" idx="3"/>
            <a:endCxn id="6" idx="3"/>
          </p:cNvCxnSpPr>
          <p:nvPr/>
        </p:nvCxnSpPr>
        <p:spPr>
          <a:xfrm flipV="1">
            <a:off x="8955697" y="3042741"/>
            <a:ext cx="395338" cy="2884513"/>
          </a:xfrm>
          <a:prstGeom prst="bentConnector3">
            <a:avLst>
              <a:gd name="adj1" fmla="val 254858"/>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7" name="文字方塊 76"/>
          <p:cNvSpPr txBox="1"/>
          <p:nvPr/>
        </p:nvSpPr>
        <p:spPr>
          <a:xfrm>
            <a:off x="9917490" y="3558928"/>
            <a:ext cx="412150" cy="1107996"/>
          </a:xfrm>
          <a:prstGeom prst="rect">
            <a:avLst/>
          </a:prstGeom>
          <a:noFill/>
        </p:spPr>
        <p:txBody>
          <a:bodyPr wrap="square" rtlCol="0">
            <a:spAutoFit/>
          </a:bodyPr>
          <a:lstStyle/>
          <a:p>
            <a:pPr defTabSz="838230">
              <a:defRPr/>
            </a:pPr>
            <a:r>
              <a:rPr lang="zh-TW" altLang="en-US" sz="1650" dirty="0">
                <a:solidFill>
                  <a:prstClr val="black"/>
                </a:solidFill>
                <a:latin typeface="Microsoft YaHei" panose="020B0503020204020204" pitchFamily="34" charset="-122"/>
                <a:ea typeface="Microsoft YaHei" panose="020B0503020204020204" pitchFamily="34" charset="-122"/>
              </a:rPr>
              <a:t>尋求協助</a:t>
            </a:r>
          </a:p>
        </p:txBody>
      </p:sp>
    </p:spTree>
    <p:extLst>
      <p:ext uri="{BB962C8B-B14F-4D97-AF65-F5344CB8AC3E}">
        <p14:creationId xmlns:p14="http://schemas.microsoft.com/office/powerpoint/2010/main" val="322116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063493" y="2290597"/>
            <a:ext cx="6885214" cy="40469"/>
          </a:xfrm>
          <a:custGeom>
            <a:avLst/>
            <a:gdLst/>
            <a:ahLst/>
            <a:cxnLst/>
            <a:rect l="l" t="t" r="r" b="b"/>
            <a:pathLst>
              <a:path w="7886700" h="46355">
                <a:moveTo>
                  <a:pt x="0" y="0"/>
                </a:moveTo>
                <a:lnTo>
                  <a:pt x="0" y="41275"/>
                </a:lnTo>
                <a:lnTo>
                  <a:pt x="7886700" y="45848"/>
                </a:lnTo>
                <a:lnTo>
                  <a:pt x="7886700" y="4573"/>
                </a:lnTo>
                <a:lnTo>
                  <a:pt x="0" y="0"/>
                </a:lnTo>
                <a:close/>
              </a:path>
            </a:pathLst>
          </a:custGeom>
          <a:solidFill>
            <a:srgbClr val="FFC000"/>
          </a:solidFill>
        </p:spPr>
        <p:txBody>
          <a:bodyPr wrap="square" lIns="0" tIns="0" rIns="0" bIns="0" rtlCol="0"/>
          <a:lstStyle/>
          <a:p>
            <a:endParaRPr sz="1571"/>
          </a:p>
        </p:txBody>
      </p:sp>
      <p:sp>
        <p:nvSpPr>
          <p:cNvPr id="3" name="object 3"/>
          <p:cNvSpPr/>
          <p:nvPr/>
        </p:nvSpPr>
        <p:spPr>
          <a:xfrm>
            <a:off x="1070033" y="2228065"/>
            <a:ext cx="6878562" cy="19957"/>
          </a:xfrm>
          <a:custGeom>
            <a:avLst/>
            <a:gdLst/>
            <a:ahLst/>
            <a:cxnLst/>
            <a:rect l="l" t="t" r="r" b="b"/>
            <a:pathLst>
              <a:path w="7879080" h="22860">
                <a:moveTo>
                  <a:pt x="7879080" y="0"/>
                </a:moveTo>
                <a:lnTo>
                  <a:pt x="0" y="0"/>
                </a:lnTo>
                <a:lnTo>
                  <a:pt x="0" y="22860"/>
                </a:lnTo>
                <a:lnTo>
                  <a:pt x="7879080" y="22860"/>
                </a:lnTo>
                <a:lnTo>
                  <a:pt x="7879080" y="0"/>
                </a:lnTo>
                <a:close/>
              </a:path>
            </a:pathLst>
          </a:custGeom>
          <a:solidFill>
            <a:srgbClr val="E26306"/>
          </a:solidFill>
        </p:spPr>
        <p:txBody>
          <a:bodyPr wrap="square" lIns="0" tIns="0" rIns="0" bIns="0" rtlCol="0"/>
          <a:lstStyle/>
          <a:p>
            <a:endParaRPr sz="1571"/>
          </a:p>
        </p:txBody>
      </p:sp>
      <p:sp>
        <p:nvSpPr>
          <p:cNvPr id="6" name="object 6"/>
          <p:cNvSpPr txBox="1">
            <a:spLocks noGrp="1"/>
          </p:cNvSpPr>
          <p:nvPr>
            <p:ph type="title"/>
          </p:nvPr>
        </p:nvSpPr>
        <p:spPr>
          <a:xfrm>
            <a:off x="2827262" y="1112336"/>
            <a:ext cx="2913137" cy="722159"/>
          </a:xfrm>
          <a:prstGeom prst="rect">
            <a:avLst/>
          </a:prstGeom>
        </p:spPr>
        <p:txBody>
          <a:bodyPr vert="horz" wrap="square" lIns="0" tIns="11087" rIns="0" bIns="0" rtlCol="0" anchor="ctr">
            <a:spAutoFit/>
          </a:bodyPr>
          <a:lstStyle/>
          <a:p>
            <a:pPr marL="11087">
              <a:lnSpc>
                <a:spcPct val="100000"/>
              </a:lnSpc>
              <a:spcBef>
                <a:spcPts val="87"/>
              </a:spcBef>
            </a:pPr>
            <a:r>
              <a:rPr b="1" spc="-5" dirty="0">
                <a:latin typeface="微軟正黑體" panose="020B0604030504040204" pitchFamily="34" charset="-120"/>
                <a:ea typeface="微軟正黑體" panose="020B0604030504040204" pitchFamily="34" charset="-120"/>
              </a:rPr>
              <a:t>簡</a:t>
            </a:r>
            <a:r>
              <a:rPr b="1" spc="5" dirty="0">
                <a:latin typeface="微軟正黑體" panose="020B0604030504040204" pitchFamily="34" charset="-120"/>
                <a:ea typeface="微軟正黑體" panose="020B0604030504040204" pitchFamily="34" charset="-120"/>
              </a:rPr>
              <a:t>報</a:t>
            </a:r>
            <a:r>
              <a:rPr b="1" spc="-5" dirty="0">
                <a:latin typeface="微軟正黑體" panose="020B0604030504040204" pitchFamily="34" charset="-120"/>
                <a:ea typeface="微軟正黑體" panose="020B0604030504040204" pitchFamily="34" charset="-120"/>
              </a:rPr>
              <a:t>大</a:t>
            </a:r>
            <a:r>
              <a:rPr b="1" dirty="0">
                <a:latin typeface="微軟正黑體" panose="020B0604030504040204" pitchFamily="34" charset="-120"/>
                <a:ea typeface="微軟正黑體" panose="020B0604030504040204" pitchFamily="34" charset="-120"/>
              </a:rPr>
              <a:t>綱</a:t>
            </a:r>
          </a:p>
        </p:txBody>
      </p:sp>
      <p:sp>
        <p:nvSpPr>
          <p:cNvPr id="7" name="object 7"/>
          <p:cNvSpPr txBox="1"/>
          <p:nvPr/>
        </p:nvSpPr>
        <p:spPr>
          <a:xfrm>
            <a:off x="1282467" y="2570063"/>
            <a:ext cx="6906280" cy="1192113"/>
          </a:xfrm>
          <a:prstGeom prst="rect">
            <a:avLst/>
          </a:prstGeom>
        </p:spPr>
        <p:txBody>
          <a:bodyPr vert="horz" wrap="square" lIns="0" tIns="10533" rIns="0" bIns="0" rtlCol="0">
            <a:spAutoFit/>
          </a:bodyPr>
          <a:lstStyle/>
          <a:p>
            <a:pPr marL="11087" marR="4435">
              <a:lnSpc>
                <a:spcPct val="143500"/>
              </a:lnSpc>
              <a:spcBef>
                <a:spcPts val="83"/>
              </a:spcBef>
              <a:tabLst>
                <a:tab pos="3032548" algn="l"/>
                <a:tab pos="3661787" algn="l"/>
              </a:tabLst>
            </a:pPr>
            <a:r>
              <a:rPr sz="2794" b="1" dirty="0">
                <a:latin typeface="Microsoft JhengHei"/>
                <a:cs typeface="Microsoft JhengHei"/>
              </a:rPr>
              <a:t>壹</a:t>
            </a:r>
            <a:r>
              <a:rPr sz="2794" b="1" spc="5" dirty="0">
                <a:latin typeface="Microsoft JhengHei"/>
                <a:cs typeface="Microsoft JhengHei"/>
              </a:rPr>
              <a:t>、</a:t>
            </a:r>
            <a:r>
              <a:rPr lang="zh-TW" altLang="en-US" sz="2794" b="1" spc="5" dirty="0">
                <a:latin typeface="Microsoft JhengHei"/>
                <a:cs typeface="Microsoft JhengHei"/>
              </a:rPr>
              <a:t>職業安全衛生法簡介</a:t>
            </a:r>
            <a:endParaRPr lang="en-US" altLang="zh-TW" sz="2794" b="1" spc="5" dirty="0">
              <a:latin typeface="Microsoft JhengHei"/>
              <a:cs typeface="Microsoft JhengHei"/>
            </a:endParaRPr>
          </a:p>
          <a:p>
            <a:pPr marL="11087" marR="4435">
              <a:lnSpc>
                <a:spcPct val="143500"/>
              </a:lnSpc>
              <a:spcBef>
                <a:spcPts val="83"/>
              </a:spcBef>
              <a:tabLst>
                <a:tab pos="3032548" algn="l"/>
                <a:tab pos="3661787" algn="l"/>
              </a:tabLst>
            </a:pPr>
            <a:r>
              <a:rPr sz="1397" b="1" spc="-5" dirty="0">
                <a:solidFill>
                  <a:srgbClr val="FF0000"/>
                </a:solidFill>
                <a:latin typeface="Microsoft JhengHei"/>
                <a:cs typeface="Microsoft JhengHei"/>
              </a:rPr>
              <a:t> </a:t>
            </a:r>
            <a:r>
              <a:rPr sz="2794" b="1" dirty="0">
                <a:latin typeface="Microsoft JhengHei"/>
                <a:cs typeface="Microsoft JhengHei"/>
              </a:rPr>
              <a:t>貳、</a:t>
            </a:r>
            <a:r>
              <a:rPr lang="zh-TW" altLang="en-US" sz="2794" b="1" dirty="0">
                <a:latin typeface="Microsoft JhengHei"/>
                <a:cs typeface="Microsoft JhengHei"/>
              </a:rPr>
              <a:t>衛生與健康</a:t>
            </a:r>
            <a:endParaRPr sz="2794" dirty="0">
              <a:latin typeface="Microsoft JhengHei"/>
              <a:cs typeface="Microsoft JhengHe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9">
            <a:extLst>
              <a:ext uri="{FF2B5EF4-FFF2-40B4-BE49-F238E27FC236}">
                <a16:creationId xmlns:a16="http://schemas.microsoft.com/office/drawing/2014/main" id="{56317B55-20B6-4879-860C-D2B178711545}"/>
              </a:ext>
            </a:extLst>
          </p:cNvPr>
          <p:cNvSpPr/>
          <p:nvPr/>
        </p:nvSpPr>
        <p:spPr>
          <a:xfrm>
            <a:off x="177800" y="2228850"/>
            <a:ext cx="7310755" cy="1644650"/>
          </a:xfrm>
          <a:custGeom>
            <a:avLst/>
            <a:gdLst/>
            <a:ahLst/>
            <a:cxnLst/>
            <a:rect l="l" t="t" r="r" b="b"/>
            <a:pathLst>
              <a:path w="7310755" h="1644650">
                <a:moveTo>
                  <a:pt x="5528942" y="0"/>
                </a:moveTo>
                <a:lnTo>
                  <a:pt x="0" y="0"/>
                </a:lnTo>
                <a:lnTo>
                  <a:pt x="1781554" y="1644398"/>
                </a:lnTo>
                <a:lnTo>
                  <a:pt x="7310625" y="1644398"/>
                </a:lnTo>
                <a:lnTo>
                  <a:pt x="5528942" y="0"/>
                </a:lnTo>
                <a:close/>
              </a:path>
            </a:pathLst>
          </a:custGeom>
          <a:solidFill>
            <a:srgbClr val="FFEEBE"/>
          </a:solidFill>
        </p:spPr>
        <p:txBody>
          <a:bodyPr wrap="square" lIns="0" tIns="0" rIns="0" bIns="0" rtlCol="0"/>
          <a:lstStyle/>
          <a:p>
            <a:endParaRPr/>
          </a:p>
        </p:txBody>
      </p:sp>
      <p:sp>
        <p:nvSpPr>
          <p:cNvPr id="12" name="object 12"/>
          <p:cNvSpPr txBox="1">
            <a:spLocks noGrp="1"/>
          </p:cNvSpPr>
          <p:nvPr>
            <p:ph type="title" idx="4294967295"/>
          </p:nvPr>
        </p:nvSpPr>
        <p:spPr>
          <a:xfrm>
            <a:off x="1473200" y="2787956"/>
            <a:ext cx="6782499" cy="688304"/>
          </a:xfrm>
          <a:prstGeom prst="rect">
            <a:avLst/>
          </a:prstGeom>
        </p:spPr>
        <p:txBody>
          <a:bodyPr vert="horz" wrap="square" lIns="0" tIns="11087" rIns="0" bIns="0" rtlCol="0" anchor="ctr">
            <a:spAutoFit/>
          </a:bodyPr>
          <a:lstStyle/>
          <a:p>
            <a:pPr marL="11087">
              <a:lnSpc>
                <a:spcPct val="100000"/>
              </a:lnSpc>
              <a:spcBef>
                <a:spcPts val="87"/>
              </a:spcBef>
            </a:pPr>
            <a:r>
              <a:rPr sz="4400" b="1" spc="5" dirty="0">
                <a:latin typeface="微軟正黑體" panose="020B0604030504040204" pitchFamily="34" charset="-120"/>
                <a:ea typeface="微軟正黑體" panose="020B0604030504040204" pitchFamily="34" charset="-120"/>
              </a:rPr>
              <a:t>簡報</a:t>
            </a:r>
            <a:r>
              <a:rPr sz="4400" b="1" spc="-5" dirty="0">
                <a:latin typeface="微軟正黑體" panose="020B0604030504040204" pitchFamily="34" charset="-120"/>
                <a:ea typeface="微軟正黑體" panose="020B0604030504040204" pitchFamily="34" charset="-120"/>
              </a:rPr>
              <a:t>完</a:t>
            </a:r>
            <a:r>
              <a:rPr sz="4400" b="1" spc="5" dirty="0">
                <a:latin typeface="微軟正黑體" panose="020B0604030504040204" pitchFamily="34" charset="-120"/>
                <a:ea typeface="微軟正黑體" panose="020B0604030504040204" pitchFamily="34" charset="-120"/>
              </a:rPr>
              <a:t>畢</a:t>
            </a:r>
            <a:r>
              <a:rPr sz="4400" b="1" spc="-9" dirty="0">
                <a:latin typeface="微軟正黑體" panose="020B0604030504040204" pitchFamily="34" charset="-120"/>
                <a:ea typeface="微軟正黑體" panose="020B0604030504040204" pitchFamily="34" charset="-120"/>
              </a:rPr>
              <a:t>，</a:t>
            </a:r>
            <a:r>
              <a:rPr sz="4400" b="1" spc="5" dirty="0">
                <a:latin typeface="微軟正黑體" panose="020B0604030504040204" pitchFamily="34" charset="-120"/>
                <a:ea typeface="微軟正黑體" panose="020B0604030504040204" pitchFamily="34" charset="-120"/>
              </a:rPr>
              <a:t>敬請</a:t>
            </a:r>
            <a:r>
              <a:rPr sz="4400" b="1" spc="-5" dirty="0">
                <a:latin typeface="微軟正黑體" panose="020B0604030504040204" pitchFamily="34" charset="-120"/>
                <a:ea typeface="微軟正黑體" panose="020B0604030504040204" pitchFamily="34" charset="-120"/>
              </a:rPr>
              <a:t>指</a:t>
            </a:r>
            <a:r>
              <a:rPr sz="4400" b="1" dirty="0">
                <a:latin typeface="微軟正黑體" panose="020B0604030504040204" pitchFamily="34" charset="-120"/>
                <a:ea typeface="微軟正黑體" panose="020B0604030504040204" pitchFamily="34" charset="-120"/>
              </a:rPr>
              <a:t>教</a:t>
            </a:r>
          </a:p>
        </p:txBody>
      </p:sp>
      <p:sp>
        <p:nvSpPr>
          <p:cNvPr id="4" name="object 11">
            <a:extLst>
              <a:ext uri="{FF2B5EF4-FFF2-40B4-BE49-F238E27FC236}">
                <a16:creationId xmlns:a16="http://schemas.microsoft.com/office/drawing/2014/main" id="{A15210DC-8BFB-48A8-B3C2-4D9560F1BE22}"/>
              </a:ext>
            </a:extLst>
          </p:cNvPr>
          <p:cNvSpPr/>
          <p:nvPr/>
        </p:nvSpPr>
        <p:spPr>
          <a:xfrm>
            <a:off x="254000" y="4064663"/>
            <a:ext cx="7879080" cy="22860"/>
          </a:xfrm>
          <a:custGeom>
            <a:avLst/>
            <a:gdLst/>
            <a:ahLst/>
            <a:cxnLst/>
            <a:rect l="l" t="t" r="r" b="b"/>
            <a:pathLst>
              <a:path w="7879080" h="22860">
                <a:moveTo>
                  <a:pt x="7878953" y="0"/>
                </a:moveTo>
                <a:lnTo>
                  <a:pt x="0" y="0"/>
                </a:lnTo>
                <a:lnTo>
                  <a:pt x="0" y="22860"/>
                </a:lnTo>
                <a:lnTo>
                  <a:pt x="7878953" y="22860"/>
                </a:lnTo>
                <a:lnTo>
                  <a:pt x="7878953" y="0"/>
                </a:lnTo>
                <a:close/>
              </a:path>
            </a:pathLst>
          </a:custGeom>
          <a:solidFill>
            <a:srgbClr val="E26306"/>
          </a:solidFill>
        </p:spPr>
        <p:txBody>
          <a:bodyPr wrap="square" lIns="0" tIns="0" rIns="0" bIns="0" rtlCol="0"/>
          <a:lstStyle/>
          <a:p>
            <a:endParaRPr/>
          </a:p>
        </p:txBody>
      </p:sp>
      <p:sp>
        <p:nvSpPr>
          <p:cNvPr id="5" name="object 10">
            <a:extLst>
              <a:ext uri="{FF2B5EF4-FFF2-40B4-BE49-F238E27FC236}">
                <a16:creationId xmlns:a16="http://schemas.microsoft.com/office/drawing/2014/main" id="{49447328-58BC-4892-B1B4-2D12C4E153F2}"/>
              </a:ext>
            </a:extLst>
          </p:cNvPr>
          <p:cNvSpPr/>
          <p:nvPr/>
        </p:nvSpPr>
        <p:spPr>
          <a:xfrm>
            <a:off x="243788" y="4143889"/>
            <a:ext cx="7886700" cy="47625"/>
          </a:xfrm>
          <a:custGeom>
            <a:avLst/>
            <a:gdLst/>
            <a:ahLst/>
            <a:cxnLst/>
            <a:rect l="l" t="t" r="r" b="b"/>
            <a:pathLst>
              <a:path w="7886700" h="47625">
                <a:moveTo>
                  <a:pt x="0" y="0"/>
                </a:moveTo>
                <a:lnTo>
                  <a:pt x="0" y="41022"/>
                </a:lnTo>
                <a:lnTo>
                  <a:pt x="7886701" y="47119"/>
                </a:lnTo>
                <a:lnTo>
                  <a:pt x="7886701" y="6097"/>
                </a:lnTo>
                <a:lnTo>
                  <a:pt x="0" y="0"/>
                </a:lnTo>
                <a:close/>
              </a:path>
            </a:pathLst>
          </a:custGeom>
          <a:solidFill>
            <a:srgbClr val="FFC000"/>
          </a:solidFill>
        </p:spPr>
        <p:txBody>
          <a:bodyPr wrap="square" lIns="0" tIns="0" rIns="0" bIns="0" rtlCol="0"/>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10"/>
          <p:cNvSpPr txBox="1">
            <a:spLocks noGrp="1"/>
          </p:cNvSpPr>
          <p:nvPr>
            <p:ph type="title"/>
          </p:nvPr>
        </p:nvSpPr>
        <p:spPr>
          <a:xfrm>
            <a:off x="895410" y="1250793"/>
            <a:ext cx="7791602" cy="588918"/>
          </a:xfrm>
          <a:prstGeom prst="rect">
            <a:avLst/>
          </a:prstGeom>
        </p:spPr>
        <p:txBody>
          <a:bodyPr vert="horz" wrap="square" lIns="0" tIns="11087" rIns="0" bIns="0" rtlCol="0" anchor="ctr">
            <a:spAutoFit/>
          </a:bodyPr>
          <a:lstStyle/>
          <a:p>
            <a:pPr marL="11087">
              <a:lnSpc>
                <a:spcPct val="100000"/>
              </a:lnSpc>
              <a:spcBef>
                <a:spcPts val="87"/>
              </a:spcBef>
              <a:tabLst>
                <a:tab pos="4071486" algn="l"/>
                <a:tab pos="4918050" algn="l"/>
              </a:tabLst>
            </a:pPr>
            <a:r>
              <a:rPr sz="3754" b="1" dirty="0">
                <a:latin typeface="微軟正黑體" panose="020B0604030504040204" pitchFamily="34" charset="-120"/>
                <a:ea typeface="微軟正黑體" panose="020B0604030504040204" pitchFamily="34" charset="-120"/>
              </a:rPr>
              <a:t>壹</a:t>
            </a:r>
            <a:r>
              <a:rPr sz="3754" b="1" spc="5" dirty="0">
                <a:latin typeface="微軟正黑體" panose="020B0604030504040204" pitchFamily="34" charset="-120"/>
                <a:ea typeface="微軟正黑體" panose="020B0604030504040204" pitchFamily="34" charset="-120"/>
              </a:rPr>
              <a:t>、</a:t>
            </a:r>
            <a:r>
              <a:rPr lang="zh-TW" altLang="en-US" sz="3754" b="1" spc="-9" dirty="0">
                <a:latin typeface="微軟正黑體" panose="020B0604030504040204" pitchFamily="34" charset="-120"/>
                <a:ea typeface="微軟正黑體" panose="020B0604030504040204" pitchFamily="34" charset="-120"/>
              </a:rPr>
              <a:t>職業安全衛生法簡介</a:t>
            </a:r>
            <a:endParaRPr sz="3754" b="1" dirty="0">
              <a:latin typeface="微軟正黑體" panose="020B0604030504040204" pitchFamily="34" charset="-120"/>
              <a:ea typeface="微軟正黑體" panose="020B0604030504040204" pitchFamily="34" charset="-120"/>
            </a:endParaRPr>
          </a:p>
        </p:txBody>
      </p:sp>
      <p:sp>
        <p:nvSpPr>
          <p:cNvPr id="11" name="object 11"/>
          <p:cNvSpPr txBox="1"/>
          <p:nvPr/>
        </p:nvSpPr>
        <p:spPr>
          <a:xfrm>
            <a:off x="1140108" y="2524937"/>
            <a:ext cx="4646134" cy="2467873"/>
          </a:xfrm>
          <a:prstGeom prst="rect">
            <a:avLst/>
          </a:prstGeom>
        </p:spPr>
        <p:txBody>
          <a:bodyPr vert="horz" wrap="square" lIns="0" tIns="194582" rIns="0" bIns="0" rtlCol="0">
            <a:spAutoFit/>
          </a:bodyPr>
          <a:lstStyle/>
          <a:p>
            <a:pPr marL="11087">
              <a:spcBef>
                <a:spcPts val="1532"/>
              </a:spcBef>
            </a:pPr>
            <a:r>
              <a:rPr lang="zh-TW" altLang="en-US" sz="2794" b="1" spc="9" dirty="0">
                <a:latin typeface="標楷體" panose="03000509000000000000" pitchFamily="65" charset="-120"/>
                <a:ea typeface="標楷體" panose="03000509000000000000" pitchFamily="65" charset="-120"/>
                <a:cs typeface="Microsoft JhengHei"/>
              </a:rPr>
              <a:t>一、適用對象</a:t>
            </a:r>
            <a:endParaRPr lang="en-US" altLang="zh-TW" sz="2794" b="1" spc="9" dirty="0">
              <a:latin typeface="標楷體" panose="03000509000000000000" pitchFamily="65" charset="-120"/>
              <a:ea typeface="標楷體" panose="03000509000000000000" pitchFamily="65" charset="-120"/>
              <a:cs typeface="Microsoft JhengHei"/>
            </a:endParaRPr>
          </a:p>
          <a:p>
            <a:pPr marL="11087">
              <a:spcBef>
                <a:spcPts val="1445"/>
              </a:spcBef>
            </a:pPr>
            <a:r>
              <a:rPr sz="2794" b="1" dirty="0">
                <a:latin typeface="標楷體" panose="03000509000000000000" pitchFamily="65" charset="-120"/>
                <a:ea typeface="標楷體" panose="03000509000000000000" pitchFamily="65" charset="-120"/>
                <a:cs typeface="Microsoft JhengHei"/>
              </a:rPr>
              <a:t>二</a:t>
            </a:r>
            <a:r>
              <a:rPr sz="2794" b="1" spc="9" dirty="0">
                <a:latin typeface="標楷體" panose="03000509000000000000" pitchFamily="65" charset="-120"/>
                <a:ea typeface="標楷體" panose="03000509000000000000" pitchFamily="65" charset="-120"/>
                <a:cs typeface="Microsoft JhengHei"/>
              </a:rPr>
              <a:t>、</a:t>
            </a:r>
            <a:r>
              <a:rPr lang="zh-TW" altLang="en-US" sz="2794" b="1" dirty="0">
                <a:latin typeface="標楷體" panose="03000509000000000000" pitchFamily="65" charset="-120"/>
                <a:ea typeface="標楷體" panose="03000509000000000000" pitchFamily="65" charset="-120"/>
              </a:rPr>
              <a:t>雇主責任</a:t>
            </a:r>
            <a:endParaRPr lang="en-US" altLang="zh-TW" sz="2794" b="1" dirty="0">
              <a:latin typeface="標楷體" panose="03000509000000000000" pitchFamily="65" charset="-120"/>
              <a:ea typeface="標楷體" panose="03000509000000000000" pitchFamily="65" charset="-120"/>
            </a:endParaRPr>
          </a:p>
          <a:p>
            <a:pPr marL="11087">
              <a:spcBef>
                <a:spcPts val="1445"/>
              </a:spcBef>
            </a:pPr>
            <a:r>
              <a:rPr sz="2794" b="1" dirty="0">
                <a:latin typeface="標楷體" panose="03000509000000000000" pitchFamily="65" charset="-120"/>
                <a:ea typeface="標楷體" panose="03000509000000000000" pitchFamily="65" charset="-120"/>
                <a:cs typeface="Microsoft JhengHei"/>
              </a:rPr>
              <a:t>三</a:t>
            </a:r>
            <a:r>
              <a:rPr sz="2794" b="1" spc="9" dirty="0">
                <a:latin typeface="標楷體" panose="03000509000000000000" pitchFamily="65" charset="-120"/>
                <a:ea typeface="標楷體" panose="03000509000000000000" pitchFamily="65" charset="-120"/>
                <a:cs typeface="Microsoft JhengHei"/>
              </a:rPr>
              <a:t>、</a:t>
            </a:r>
            <a:r>
              <a:rPr lang="zh-TW" altLang="en-US" sz="2794" b="1" dirty="0">
                <a:latin typeface="標楷體" panose="03000509000000000000" pitchFamily="65" charset="-120"/>
                <a:ea typeface="標楷體" panose="03000509000000000000" pitchFamily="65" charset="-120"/>
              </a:rPr>
              <a:t>承攬管理責任</a:t>
            </a:r>
            <a:endParaRPr sz="2794" b="1" dirty="0">
              <a:latin typeface="標楷體" panose="03000509000000000000" pitchFamily="65" charset="-120"/>
              <a:ea typeface="標楷體" panose="03000509000000000000" pitchFamily="65" charset="-120"/>
            </a:endParaRPr>
          </a:p>
          <a:p>
            <a:pPr marL="11087">
              <a:spcBef>
                <a:spcPts val="1471"/>
              </a:spcBef>
            </a:pPr>
            <a:r>
              <a:rPr sz="2794" b="1" dirty="0">
                <a:latin typeface="標楷體" panose="03000509000000000000" pitchFamily="65" charset="-120"/>
                <a:ea typeface="標楷體" panose="03000509000000000000" pitchFamily="65" charset="-120"/>
                <a:cs typeface="Microsoft JhengHei"/>
              </a:rPr>
              <a:t>四</a:t>
            </a:r>
            <a:r>
              <a:rPr sz="2794" b="1" spc="9" dirty="0">
                <a:latin typeface="標楷體" panose="03000509000000000000" pitchFamily="65" charset="-120"/>
                <a:ea typeface="標楷體" panose="03000509000000000000" pitchFamily="65" charset="-120"/>
                <a:cs typeface="Microsoft JhengHei"/>
              </a:rPr>
              <a:t>、</a:t>
            </a:r>
            <a:r>
              <a:rPr lang="zh-TW" altLang="en-US" sz="2794" b="1" spc="9" dirty="0">
                <a:latin typeface="標楷體" panose="03000509000000000000" pitchFamily="65" charset="-120"/>
                <a:ea typeface="標楷體" panose="03000509000000000000" pitchFamily="65" charset="-120"/>
                <a:cs typeface="Microsoft JhengHei"/>
              </a:rPr>
              <a:t>職業災害預防</a:t>
            </a:r>
            <a:endParaRPr sz="2794" dirty="0">
              <a:latin typeface="標楷體" panose="03000509000000000000" pitchFamily="65" charset="-120"/>
              <a:ea typeface="標楷體" panose="03000509000000000000" pitchFamily="65" charset="-120"/>
              <a:cs typeface="Microsoft JhengHei"/>
            </a:endParaRPr>
          </a:p>
        </p:txBody>
      </p:sp>
      <p:grpSp>
        <p:nvGrpSpPr>
          <p:cNvPr id="12" name="object 12"/>
          <p:cNvGrpSpPr/>
          <p:nvPr/>
        </p:nvGrpSpPr>
        <p:grpSpPr>
          <a:xfrm>
            <a:off x="1063493" y="2228065"/>
            <a:ext cx="6885214" cy="102558"/>
            <a:chOff x="405382" y="2028444"/>
            <a:chExt cx="7886700" cy="117475"/>
          </a:xfrm>
        </p:grpSpPr>
        <p:sp>
          <p:nvSpPr>
            <p:cNvPr id="13" name="object 13"/>
            <p:cNvSpPr/>
            <p:nvPr/>
          </p:nvSpPr>
          <p:spPr>
            <a:xfrm>
              <a:off x="405382" y="2100072"/>
              <a:ext cx="7886700" cy="46355"/>
            </a:xfrm>
            <a:custGeom>
              <a:avLst/>
              <a:gdLst/>
              <a:ahLst/>
              <a:cxnLst/>
              <a:rect l="l" t="t" r="r" b="b"/>
              <a:pathLst>
                <a:path w="7886700" h="46355">
                  <a:moveTo>
                    <a:pt x="0" y="0"/>
                  </a:moveTo>
                  <a:lnTo>
                    <a:pt x="0" y="41275"/>
                  </a:lnTo>
                  <a:lnTo>
                    <a:pt x="7886700" y="45848"/>
                  </a:lnTo>
                  <a:lnTo>
                    <a:pt x="7886700" y="4573"/>
                  </a:lnTo>
                  <a:lnTo>
                    <a:pt x="0" y="0"/>
                  </a:lnTo>
                  <a:close/>
                </a:path>
              </a:pathLst>
            </a:custGeom>
            <a:solidFill>
              <a:srgbClr val="FFC000"/>
            </a:solidFill>
          </p:spPr>
          <p:txBody>
            <a:bodyPr wrap="square" lIns="0" tIns="0" rIns="0" bIns="0" rtlCol="0"/>
            <a:lstStyle/>
            <a:p>
              <a:endParaRPr sz="1571"/>
            </a:p>
          </p:txBody>
        </p:sp>
        <p:sp>
          <p:nvSpPr>
            <p:cNvPr id="14" name="object 14"/>
            <p:cNvSpPr/>
            <p:nvPr/>
          </p:nvSpPr>
          <p:spPr>
            <a:xfrm>
              <a:off x="412875" y="2028444"/>
              <a:ext cx="7879080" cy="22860"/>
            </a:xfrm>
            <a:custGeom>
              <a:avLst/>
              <a:gdLst/>
              <a:ahLst/>
              <a:cxnLst/>
              <a:rect l="l" t="t" r="r" b="b"/>
              <a:pathLst>
                <a:path w="7879080" h="22860">
                  <a:moveTo>
                    <a:pt x="7879080" y="0"/>
                  </a:moveTo>
                  <a:lnTo>
                    <a:pt x="0" y="0"/>
                  </a:lnTo>
                  <a:lnTo>
                    <a:pt x="0" y="22860"/>
                  </a:lnTo>
                  <a:lnTo>
                    <a:pt x="7879080" y="22860"/>
                  </a:lnTo>
                  <a:lnTo>
                    <a:pt x="7879080" y="0"/>
                  </a:lnTo>
                  <a:close/>
                </a:path>
              </a:pathLst>
            </a:custGeom>
            <a:solidFill>
              <a:srgbClr val="E26306"/>
            </a:solidFill>
          </p:spPr>
          <p:txBody>
            <a:bodyPr wrap="square" lIns="0" tIns="0" rIns="0" bIns="0" rtlCol="0"/>
            <a:lstStyle/>
            <a:p>
              <a:endParaRPr sz="1571"/>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65697" y="207172"/>
            <a:ext cx="11044606" cy="660551"/>
          </a:xfrm>
        </p:spPr>
        <p:txBody>
          <a:bodyPr>
            <a:normAutofit fontScale="90000"/>
          </a:bodyPr>
          <a:lstStyle/>
          <a:p>
            <a:pPr algn="ctr" eaLnBrk="1" hangingPunct="1">
              <a:lnSpc>
                <a:spcPct val="100000"/>
              </a:lnSpc>
            </a:pPr>
            <a:r>
              <a:rPr lang="zh-TW" altLang="en-US" sz="4400" dirty="0">
                <a:solidFill>
                  <a:srgbClr val="0000FF"/>
                </a:solidFill>
                <a:latin typeface="標楷體" pitchFamily="65" charset="-120"/>
                <a:ea typeface="標楷體" pitchFamily="65" charset="-120"/>
              </a:rPr>
              <a:t>職安法</a:t>
            </a:r>
            <a:r>
              <a:rPr lang="en-US" altLang="zh-TW" sz="4400" dirty="0">
                <a:solidFill>
                  <a:srgbClr val="0000FF"/>
                </a:solidFill>
                <a:latin typeface="標楷體" pitchFamily="65" charset="-120"/>
                <a:ea typeface="標楷體" pitchFamily="65" charset="-120"/>
              </a:rPr>
              <a:t>-</a:t>
            </a:r>
            <a:r>
              <a:rPr lang="zh-TW" altLang="en-US" sz="4400" dirty="0">
                <a:solidFill>
                  <a:srgbClr val="0000FF"/>
                </a:solidFill>
                <a:latin typeface="標楷體" pitchFamily="65" charset="-120"/>
                <a:ea typeface="標楷體" pitchFamily="65" charset="-120"/>
              </a:rPr>
              <a:t>普通法、適用對象為所有工作者</a:t>
            </a:r>
            <a:endParaRPr lang="zh-TW" altLang="en-US" sz="4400" dirty="0">
              <a:solidFill>
                <a:srgbClr val="FF0000"/>
              </a:solidFill>
              <a:latin typeface="標楷體" pitchFamily="65" charset="-120"/>
              <a:ea typeface="標楷體" pitchFamily="65" charset="-120"/>
            </a:endParaRPr>
          </a:p>
        </p:txBody>
      </p:sp>
      <p:graphicFrame>
        <p:nvGraphicFramePr>
          <p:cNvPr id="38928" name="Group 16"/>
          <p:cNvGraphicFramePr>
            <a:graphicFrameLocks noGrp="1"/>
          </p:cNvGraphicFramePr>
          <p:nvPr>
            <p:extLst>
              <p:ext uri="{D42A27DB-BD31-4B8C-83A1-F6EECF244321}">
                <p14:modId xmlns:p14="http://schemas.microsoft.com/office/powerpoint/2010/main" val="1252592059"/>
              </p:ext>
            </p:extLst>
          </p:nvPr>
        </p:nvGraphicFramePr>
        <p:xfrm>
          <a:off x="659453" y="1264211"/>
          <a:ext cx="10297144" cy="4762203"/>
        </p:xfrm>
        <a:graphic>
          <a:graphicData uri="http://schemas.openxmlformats.org/drawingml/2006/table">
            <a:tbl>
              <a:tblPr/>
              <a:tblGrid>
                <a:gridCol w="6248694">
                  <a:extLst>
                    <a:ext uri="{9D8B030D-6E8A-4147-A177-3AD203B41FA5}">
                      <a16:colId xmlns:a16="http://schemas.microsoft.com/office/drawing/2014/main" val="20000"/>
                    </a:ext>
                  </a:extLst>
                </a:gridCol>
                <a:gridCol w="4048450">
                  <a:extLst>
                    <a:ext uri="{9D8B030D-6E8A-4147-A177-3AD203B41FA5}">
                      <a16:colId xmlns:a16="http://schemas.microsoft.com/office/drawing/2014/main" val="20001"/>
                    </a:ext>
                  </a:extLst>
                </a:gridCol>
              </a:tblGrid>
              <a:tr h="50973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50000"/>
                        <a:buFont typeface="Times New Roman" pitchFamily="18" charset="0"/>
                        <a:buNone/>
                        <a:tabLst/>
                      </a:pPr>
                      <a:r>
                        <a:rPr kumimoji="1" lang="zh-TW" altLang="en-US" sz="2200" b="1" i="0" u="none" strike="noStrike" cap="none" normalizeH="0" baseline="0" dirty="0">
                          <a:ln>
                            <a:noFill/>
                          </a:ln>
                          <a:solidFill>
                            <a:schemeClr val="tx2">
                              <a:lumMod val="50000"/>
                            </a:schemeClr>
                          </a:solidFill>
                          <a:effectLst/>
                          <a:latin typeface="標楷體" pitchFamily="65" charset="-120"/>
                          <a:ea typeface="標楷體" pitchFamily="65" charset="-120"/>
                        </a:rPr>
                        <a:t>第</a:t>
                      </a:r>
                      <a:r>
                        <a:rPr kumimoji="1" lang="en-US" altLang="zh-TW" sz="2200" b="1" i="0" u="none" strike="noStrike" cap="none" normalizeH="0" baseline="0" dirty="0">
                          <a:ln>
                            <a:noFill/>
                          </a:ln>
                          <a:solidFill>
                            <a:schemeClr val="tx2">
                              <a:lumMod val="50000"/>
                            </a:schemeClr>
                          </a:solidFill>
                          <a:effectLst/>
                          <a:latin typeface="標楷體" pitchFamily="65" charset="-120"/>
                          <a:ea typeface="標楷體" pitchFamily="65" charset="-120"/>
                        </a:rPr>
                        <a:t>1</a:t>
                      </a:r>
                      <a:r>
                        <a:rPr kumimoji="1" lang="zh-TW" altLang="en-US" sz="2200" b="1" i="0" u="none" strike="noStrike" cap="none" normalizeH="0" baseline="0" dirty="0">
                          <a:ln>
                            <a:noFill/>
                          </a:ln>
                          <a:solidFill>
                            <a:schemeClr val="tx2">
                              <a:lumMod val="50000"/>
                            </a:schemeClr>
                          </a:solidFill>
                          <a:effectLst/>
                          <a:latin typeface="標楷體" pitchFamily="65" charset="-120"/>
                          <a:ea typeface="標楷體" pitchFamily="65" charset="-120"/>
                        </a:rPr>
                        <a:t>、</a:t>
                      </a:r>
                      <a:r>
                        <a:rPr kumimoji="1" lang="en-US" altLang="zh-TW" sz="2200" b="1" i="0" u="none" strike="noStrike" cap="none" normalizeH="0" baseline="0" dirty="0">
                          <a:ln>
                            <a:noFill/>
                          </a:ln>
                          <a:solidFill>
                            <a:schemeClr val="tx2">
                              <a:lumMod val="50000"/>
                            </a:schemeClr>
                          </a:solidFill>
                          <a:effectLst/>
                          <a:latin typeface="標楷體" pitchFamily="65" charset="-120"/>
                          <a:ea typeface="標楷體" pitchFamily="65" charset="-120"/>
                        </a:rPr>
                        <a:t>2</a:t>
                      </a:r>
                      <a:r>
                        <a:rPr kumimoji="1" lang="zh-TW" altLang="en-US" sz="2200" b="1" i="0" u="none" strike="noStrike" cap="none" normalizeH="0" baseline="0" dirty="0">
                          <a:ln>
                            <a:noFill/>
                          </a:ln>
                          <a:solidFill>
                            <a:schemeClr val="tx2">
                              <a:lumMod val="50000"/>
                            </a:schemeClr>
                          </a:solidFill>
                          <a:effectLst/>
                          <a:latin typeface="標楷體" pitchFamily="65" charset="-120"/>
                          <a:ea typeface="標楷體" pitchFamily="65" charset="-120"/>
                        </a:rPr>
                        <a:t>、</a:t>
                      </a:r>
                      <a:r>
                        <a:rPr kumimoji="1" lang="en-US" altLang="zh-TW" sz="2200" b="1" i="0" u="none" strike="noStrike" cap="none" normalizeH="0" baseline="0" dirty="0">
                          <a:ln>
                            <a:noFill/>
                          </a:ln>
                          <a:solidFill>
                            <a:schemeClr val="tx2">
                              <a:lumMod val="50000"/>
                            </a:schemeClr>
                          </a:solidFill>
                          <a:effectLst/>
                          <a:latin typeface="標楷體" pitchFamily="65" charset="-120"/>
                          <a:ea typeface="標楷體" pitchFamily="65" charset="-120"/>
                        </a:rPr>
                        <a:t>4</a:t>
                      </a:r>
                      <a:r>
                        <a:rPr kumimoji="1" lang="zh-TW" altLang="en-US" sz="2200" b="1" i="0" u="none" strike="noStrike" cap="none" normalizeH="0" baseline="0" dirty="0">
                          <a:ln>
                            <a:noFill/>
                          </a:ln>
                          <a:solidFill>
                            <a:schemeClr val="tx2">
                              <a:lumMod val="50000"/>
                            </a:schemeClr>
                          </a:solidFill>
                          <a:effectLst/>
                          <a:latin typeface="標楷體" pitchFamily="65" charset="-120"/>
                          <a:ea typeface="標楷體" pitchFamily="65" charset="-120"/>
                        </a:rPr>
                        <a:t>、</a:t>
                      </a:r>
                      <a:r>
                        <a:rPr kumimoji="1" lang="en-US" altLang="zh-TW" sz="2200" b="1" i="0" u="none" strike="noStrike" cap="none" normalizeH="0" baseline="0" dirty="0">
                          <a:ln>
                            <a:noFill/>
                          </a:ln>
                          <a:solidFill>
                            <a:schemeClr val="tx2">
                              <a:lumMod val="50000"/>
                            </a:schemeClr>
                          </a:solidFill>
                          <a:effectLst/>
                          <a:latin typeface="標楷體" pitchFamily="65" charset="-120"/>
                          <a:ea typeface="標楷體" pitchFamily="65" charset="-120"/>
                        </a:rPr>
                        <a:t>51</a:t>
                      </a:r>
                      <a:r>
                        <a:rPr kumimoji="1" lang="zh-TW" altLang="en-US" sz="2200" b="1" i="0" u="none" strike="noStrike" cap="none" normalizeH="0" baseline="0" dirty="0">
                          <a:ln>
                            <a:noFill/>
                          </a:ln>
                          <a:solidFill>
                            <a:schemeClr val="tx2">
                              <a:lumMod val="50000"/>
                            </a:schemeClr>
                          </a:solidFill>
                          <a:effectLst/>
                          <a:latin typeface="標楷體" pitchFamily="65" charset="-120"/>
                          <a:ea typeface="標楷體" pitchFamily="65" charset="-120"/>
                        </a:rPr>
                        <a:t>條</a:t>
                      </a:r>
                    </a:p>
                  </a:txBody>
                  <a:tcPr marL="111760" marR="111760" marT="41910" marB="4191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50000"/>
                        <a:buFont typeface="Times New Roman" pitchFamily="18" charset="0"/>
                        <a:buNone/>
                        <a:tabLst/>
                      </a:pPr>
                      <a:r>
                        <a:rPr kumimoji="1" lang="zh-TW" altLang="en-US" sz="2200" b="1" i="0" u="none" strike="noStrike" cap="none" normalizeH="0" baseline="0" dirty="0">
                          <a:ln>
                            <a:noFill/>
                          </a:ln>
                          <a:solidFill>
                            <a:srgbClr val="000000"/>
                          </a:solidFill>
                          <a:effectLst/>
                          <a:latin typeface="標楷體" pitchFamily="65" charset="-120"/>
                          <a:ea typeface="標楷體" pitchFamily="65" charset="-120"/>
                        </a:rPr>
                        <a:t>說    明</a:t>
                      </a:r>
                      <a:endParaRPr kumimoji="1" lang="en-US" altLang="zh-TW" sz="2200" b="1" i="0" u="none" strike="noStrike" cap="none" normalizeH="0" baseline="0" dirty="0">
                        <a:ln>
                          <a:noFill/>
                        </a:ln>
                        <a:solidFill>
                          <a:schemeClr val="bg2"/>
                        </a:solidFill>
                        <a:effectLst/>
                        <a:latin typeface="標楷體" pitchFamily="65" charset="-120"/>
                        <a:ea typeface="標楷體" pitchFamily="65" charset="-120"/>
                      </a:endParaRPr>
                    </a:p>
                  </a:txBody>
                  <a:tcPr marL="111760" marR="111760" marT="41910" marB="419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4252468">
                <a:tc>
                  <a:txBody>
                    <a:bodyPr/>
                    <a:lstStyle/>
                    <a:p>
                      <a:pPr marL="179388" marR="0" lvl="0" indent="-179388" algn="l" defTabSz="914400" rtl="0" eaLnBrk="1" fontAlgn="base" latinLnBrk="0" hangingPunct="1">
                        <a:lnSpc>
                          <a:spcPts val="2000"/>
                        </a:lnSpc>
                        <a:spcBef>
                          <a:spcPct val="20000"/>
                        </a:spcBef>
                        <a:spcAft>
                          <a:spcPct val="0"/>
                        </a:spcAft>
                        <a:buClr>
                          <a:schemeClr val="hlink"/>
                        </a:buClr>
                        <a:buSzPct val="50000"/>
                        <a:buFont typeface="Times New Roman" pitchFamily="18" charset="0"/>
                        <a:buNone/>
                        <a:tabLst/>
                      </a:pPr>
                      <a:r>
                        <a:rPr kumimoji="1" lang="zh-TW" altLang="en-US" sz="1700" b="1" i="0" u="none" strike="noStrike" cap="none" normalizeH="0" baseline="0" dirty="0">
                          <a:ln>
                            <a:noFill/>
                          </a:ln>
                          <a:solidFill>
                            <a:srgbClr val="0000FF"/>
                          </a:solidFill>
                          <a:effectLst/>
                          <a:latin typeface="標楷體" pitchFamily="65" charset="-120"/>
                          <a:ea typeface="標楷體" pitchFamily="65" charset="-120"/>
                        </a:rPr>
                        <a:t>第一條　</a:t>
                      </a:r>
                      <a:r>
                        <a:rPr kumimoji="1" lang="zh-TW" altLang="en-US" sz="1700" b="1" i="0" u="none" strike="noStrike" cap="none" normalizeH="0" baseline="0" dirty="0">
                          <a:ln>
                            <a:noFill/>
                          </a:ln>
                          <a:solidFill>
                            <a:srgbClr val="800000"/>
                          </a:solidFill>
                          <a:effectLst/>
                          <a:latin typeface="標楷體" pitchFamily="65" charset="-120"/>
                          <a:ea typeface="標楷體" pitchFamily="65" charset="-120"/>
                        </a:rPr>
                        <a:t>為防止職業災害，保障</a:t>
                      </a:r>
                      <a:r>
                        <a:rPr kumimoji="1" lang="zh-TW" altLang="en-US" sz="1700" b="1" i="0" u="sng" strike="noStrike" cap="none" normalizeH="0" baseline="0" dirty="0">
                          <a:ln>
                            <a:noFill/>
                          </a:ln>
                          <a:solidFill>
                            <a:srgbClr val="800000"/>
                          </a:solidFill>
                          <a:effectLst/>
                          <a:latin typeface="標楷體" pitchFamily="65" charset="-120"/>
                          <a:ea typeface="標楷體" pitchFamily="65" charset="-120"/>
                        </a:rPr>
                        <a:t>工作者安全及健康</a:t>
                      </a:r>
                      <a:r>
                        <a:rPr kumimoji="1" lang="zh-TW" altLang="en-US" sz="1700" b="1" i="0" u="none" strike="noStrike" cap="none" normalizeH="0" baseline="0" dirty="0">
                          <a:ln>
                            <a:noFill/>
                          </a:ln>
                          <a:solidFill>
                            <a:srgbClr val="0000FF"/>
                          </a:solidFill>
                          <a:effectLst/>
                          <a:latin typeface="標楷體" pitchFamily="65" charset="-120"/>
                          <a:ea typeface="標楷體" pitchFamily="65" charset="-120"/>
                        </a:rPr>
                        <a:t>，特制定本法。其他法律有特別規定者，從其規定。</a:t>
                      </a:r>
                    </a:p>
                    <a:p>
                      <a:pPr marL="179388" marR="0" lvl="0" indent="-179388" algn="l" defTabSz="914400" rtl="0" eaLnBrk="1" fontAlgn="base" latinLnBrk="0" hangingPunct="1">
                        <a:lnSpc>
                          <a:spcPts val="2000"/>
                        </a:lnSpc>
                        <a:spcBef>
                          <a:spcPct val="30000"/>
                        </a:spcBef>
                        <a:spcAft>
                          <a:spcPct val="0"/>
                        </a:spcAft>
                        <a:buClr>
                          <a:schemeClr val="hlink"/>
                        </a:buClr>
                        <a:buSzPct val="50000"/>
                        <a:buFont typeface="Times New Roman" pitchFamily="18" charset="0"/>
                        <a:buNone/>
                        <a:tabLst/>
                      </a:pPr>
                      <a:r>
                        <a:rPr kumimoji="1" lang="zh-TW" altLang="en-US" sz="1700" b="1" i="0" u="none" strike="noStrike" cap="none" normalizeH="0" baseline="0" dirty="0">
                          <a:ln>
                            <a:noFill/>
                          </a:ln>
                          <a:solidFill>
                            <a:srgbClr val="0000FF"/>
                          </a:solidFill>
                          <a:effectLst/>
                          <a:latin typeface="標楷體" pitchFamily="65" charset="-120"/>
                          <a:ea typeface="標楷體" pitchFamily="65" charset="-120"/>
                        </a:rPr>
                        <a:t>第二條（本法用詞定義） </a:t>
                      </a:r>
                    </a:p>
                    <a:p>
                      <a:pPr marL="179388" marR="0" lvl="0" indent="-179388" algn="l" defTabSz="914400" rtl="0" eaLnBrk="1" fontAlgn="base" latinLnBrk="0" hangingPunct="1">
                        <a:lnSpc>
                          <a:spcPts val="2000"/>
                        </a:lnSpc>
                        <a:spcBef>
                          <a:spcPct val="20000"/>
                        </a:spcBef>
                        <a:spcAft>
                          <a:spcPct val="0"/>
                        </a:spcAft>
                        <a:buClr>
                          <a:schemeClr val="hlink"/>
                        </a:buClr>
                        <a:buSzPct val="50000"/>
                        <a:buFont typeface="Times New Roman" pitchFamily="18" charset="0"/>
                        <a:buNone/>
                        <a:tabLst/>
                      </a:pPr>
                      <a:r>
                        <a:rPr kumimoji="1" lang="zh-TW" altLang="en-US" sz="1700" b="1" i="0" u="none" strike="noStrike" cap="none" normalizeH="0" baseline="0" dirty="0">
                          <a:ln>
                            <a:noFill/>
                          </a:ln>
                          <a:solidFill>
                            <a:srgbClr val="800000"/>
                          </a:solidFill>
                          <a:effectLst/>
                          <a:latin typeface="標楷體" pitchFamily="65" charset="-120"/>
                          <a:ea typeface="標楷體" pitchFamily="65" charset="-120"/>
                        </a:rPr>
                        <a:t>  </a:t>
                      </a:r>
                      <a:r>
                        <a:rPr kumimoji="1" lang="zh-TW" altLang="en-US" sz="1700" b="1" i="0" u="sng" strike="noStrike" cap="none" normalizeH="0" baseline="0" dirty="0">
                          <a:ln>
                            <a:noFill/>
                          </a:ln>
                          <a:solidFill>
                            <a:srgbClr val="800000"/>
                          </a:solidFill>
                          <a:effectLst/>
                          <a:latin typeface="標楷體" pitchFamily="65" charset="-120"/>
                          <a:ea typeface="標楷體" pitchFamily="65" charset="-120"/>
                        </a:rPr>
                        <a:t>工作者</a:t>
                      </a:r>
                      <a:r>
                        <a:rPr kumimoji="1" lang="zh-TW" altLang="en-US" sz="1700" b="1" i="0" u="none" strike="noStrike" cap="none" normalizeH="0" baseline="0" dirty="0">
                          <a:ln>
                            <a:noFill/>
                          </a:ln>
                          <a:solidFill>
                            <a:srgbClr val="800000"/>
                          </a:solidFill>
                          <a:effectLst/>
                          <a:latin typeface="標楷體" pitchFamily="65" charset="-120"/>
                          <a:ea typeface="標楷體" pitchFamily="65" charset="-120"/>
                        </a:rPr>
                        <a:t>：</a:t>
                      </a:r>
                      <a:r>
                        <a:rPr kumimoji="1" lang="zh-TW" altLang="en-US" sz="1700" b="1" i="0" u="none" strike="noStrike" cap="none" normalizeH="0" baseline="0" dirty="0">
                          <a:ln>
                            <a:noFill/>
                          </a:ln>
                          <a:solidFill>
                            <a:srgbClr val="0000FF"/>
                          </a:solidFill>
                          <a:effectLst/>
                          <a:latin typeface="標楷體" pitchFamily="65" charset="-120"/>
                          <a:ea typeface="標楷體" pitchFamily="65" charset="-120"/>
                        </a:rPr>
                        <a:t>指勞工、</a:t>
                      </a:r>
                      <a:r>
                        <a:rPr kumimoji="1" lang="zh-TW" altLang="en-US" sz="1700" b="1" i="0" u="sng" strike="noStrike" kern="1200" cap="none" normalizeH="0" baseline="0" dirty="0">
                          <a:ln>
                            <a:noFill/>
                          </a:ln>
                          <a:solidFill>
                            <a:srgbClr val="800000"/>
                          </a:solidFill>
                          <a:effectLst/>
                          <a:latin typeface="標楷體" pitchFamily="65" charset="-120"/>
                          <a:ea typeface="標楷體" pitchFamily="65" charset="-120"/>
                          <a:cs typeface="+mn-cs"/>
                        </a:rPr>
                        <a:t>自營作業者</a:t>
                      </a:r>
                      <a:r>
                        <a:rPr kumimoji="1" lang="zh-TW" altLang="en-US" sz="1700" b="1" i="0" u="none" strike="noStrike" kern="1200" cap="none" normalizeH="0" baseline="0" dirty="0">
                          <a:ln>
                            <a:noFill/>
                          </a:ln>
                          <a:solidFill>
                            <a:srgbClr val="0000FF"/>
                          </a:solidFill>
                          <a:effectLst/>
                          <a:latin typeface="標楷體" pitchFamily="65" charset="-120"/>
                          <a:ea typeface="標楷體" pitchFamily="65" charset="-120"/>
                          <a:cs typeface="+mn-cs"/>
                        </a:rPr>
                        <a:t>及</a:t>
                      </a:r>
                      <a:r>
                        <a:rPr kumimoji="1" lang="zh-TW" altLang="en-US" sz="1700" b="1" i="0" u="sng" strike="noStrike" cap="none" normalizeH="0" baseline="0" dirty="0">
                          <a:ln>
                            <a:noFill/>
                          </a:ln>
                          <a:solidFill>
                            <a:srgbClr val="800000"/>
                          </a:solidFill>
                          <a:effectLst/>
                          <a:latin typeface="標楷體" pitchFamily="65" charset="-120"/>
                          <a:ea typeface="標楷體" pitchFamily="65" charset="-120"/>
                        </a:rPr>
                        <a:t>其他受工作場所負責人指揮或監督從事勞動之人員</a:t>
                      </a:r>
                      <a:r>
                        <a:rPr kumimoji="1" lang="zh-TW" altLang="en-US" sz="1700" b="1" i="0" u="none" strike="noStrike" cap="none" normalizeH="0" baseline="0" dirty="0">
                          <a:ln>
                            <a:noFill/>
                          </a:ln>
                          <a:solidFill>
                            <a:srgbClr val="0000FF"/>
                          </a:solidFill>
                          <a:effectLst/>
                          <a:latin typeface="標楷體" pitchFamily="65" charset="-120"/>
                          <a:ea typeface="標楷體" pitchFamily="65" charset="-120"/>
                        </a:rPr>
                        <a:t>。</a:t>
                      </a:r>
                    </a:p>
                    <a:p>
                      <a:pPr marL="179388" marR="0" lvl="0" indent="-179388" algn="l" defTabSz="914400" rtl="0" eaLnBrk="1" fontAlgn="base" latinLnBrk="0" hangingPunct="1">
                        <a:lnSpc>
                          <a:spcPts val="2000"/>
                        </a:lnSpc>
                        <a:spcBef>
                          <a:spcPct val="30000"/>
                        </a:spcBef>
                        <a:spcAft>
                          <a:spcPct val="0"/>
                        </a:spcAft>
                        <a:buClr>
                          <a:schemeClr val="hlink"/>
                        </a:buClr>
                        <a:buSzPct val="50000"/>
                        <a:buFont typeface="Times New Roman" pitchFamily="18" charset="0"/>
                        <a:buNone/>
                        <a:tabLst/>
                      </a:pPr>
                      <a:r>
                        <a:rPr kumimoji="1" lang="zh-TW" altLang="en-US" sz="1700" b="1" i="0" u="none" strike="noStrike" cap="none" normalizeH="0" baseline="0" dirty="0">
                          <a:ln>
                            <a:noFill/>
                          </a:ln>
                          <a:solidFill>
                            <a:srgbClr val="0000FF"/>
                          </a:solidFill>
                          <a:effectLst/>
                          <a:latin typeface="標楷體" pitchFamily="65" charset="-120"/>
                          <a:ea typeface="標楷體" pitchFamily="65" charset="-120"/>
                        </a:rPr>
                        <a:t>第四條　</a:t>
                      </a:r>
                      <a:r>
                        <a:rPr kumimoji="1" lang="zh-TW" altLang="en-US" sz="1700" b="1" i="0" u="sng" strike="noStrike" cap="none" normalizeH="0" baseline="0" dirty="0">
                          <a:ln>
                            <a:noFill/>
                          </a:ln>
                          <a:solidFill>
                            <a:srgbClr val="800000"/>
                          </a:solidFill>
                          <a:effectLst/>
                          <a:latin typeface="標楷體" pitchFamily="65" charset="-120"/>
                          <a:ea typeface="標楷體" pitchFamily="65" charset="-120"/>
                        </a:rPr>
                        <a:t>本法適用於各業</a:t>
                      </a:r>
                      <a:r>
                        <a:rPr kumimoji="1" lang="zh-TW" altLang="en-US" sz="1700" b="1" i="0" u="none" strike="noStrike" cap="none" normalizeH="0" baseline="0" dirty="0">
                          <a:ln>
                            <a:noFill/>
                          </a:ln>
                          <a:solidFill>
                            <a:srgbClr val="800000"/>
                          </a:solidFill>
                          <a:effectLst/>
                          <a:latin typeface="標楷體" pitchFamily="65" charset="-120"/>
                          <a:ea typeface="標楷體" pitchFamily="65" charset="-120"/>
                        </a:rPr>
                        <a:t>。</a:t>
                      </a:r>
                      <a:r>
                        <a:rPr kumimoji="1" lang="zh-TW" altLang="en-US" sz="1700" b="1" i="0" u="none" strike="noStrike" cap="none" normalizeH="0" baseline="0" dirty="0">
                          <a:ln>
                            <a:noFill/>
                          </a:ln>
                          <a:solidFill>
                            <a:srgbClr val="0000FF"/>
                          </a:solidFill>
                          <a:effectLst/>
                          <a:latin typeface="標楷體" pitchFamily="65" charset="-120"/>
                          <a:ea typeface="標楷體" pitchFamily="65" charset="-120"/>
                        </a:rPr>
                        <a:t>但因事業規模、性質及風險等因素，中央主管機關得指定公告其適用本法之部分規定。</a:t>
                      </a:r>
                      <a:endParaRPr kumimoji="1" lang="en-US" altLang="zh-TW" sz="1700" b="1" i="0" u="none" strike="noStrike" cap="none" normalizeH="0" baseline="0" dirty="0">
                        <a:ln>
                          <a:noFill/>
                        </a:ln>
                        <a:solidFill>
                          <a:srgbClr val="0000FF"/>
                        </a:solidFill>
                        <a:effectLst/>
                        <a:latin typeface="標楷體" pitchFamily="65" charset="-120"/>
                        <a:ea typeface="標楷體" pitchFamily="65" charset="-120"/>
                      </a:endParaRPr>
                    </a:p>
                    <a:p>
                      <a:pPr marL="179388" marR="0" lvl="0" indent="-179388" algn="l" defTabSz="914400" rtl="0" eaLnBrk="1" fontAlgn="base" latinLnBrk="0" hangingPunct="1">
                        <a:lnSpc>
                          <a:spcPts val="2000"/>
                        </a:lnSpc>
                        <a:spcBef>
                          <a:spcPct val="30000"/>
                        </a:spcBef>
                        <a:spcAft>
                          <a:spcPct val="0"/>
                        </a:spcAft>
                        <a:buClr>
                          <a:schemeClr val="hlink"/>
                        </a:buClr>
                        <a:buSzPct val="50000"/>
                        <a:buFont typeface="Times New Roman" pitchFamily="18" charset="0"/>
                        <a:buNone/>
                        <a:tabLst/>
                      </a:pPr>
                      <a:r>
                        <a:rPr kumimoji="1" lang="zh-TW" altLang="en-US" sz="1700" b="1" i="0" u="none" strike="noStrike" cap="none" normalizeH="0" baseline="0" dirty="0">
                          <a:ln>
                            <a:noFill/>
                          </a:ln>
                          <a:solidFill>
                            <a:srgbClr val="0000FF"/>
                          </a:solidFill>
                          <a:effectLst/>
                          <a:latin typeface="標楷體" pitchFamily="65" charset="-120"/>
                          <a:ea typeface="標楷體" pitchFamily="65" charset="-120"/>
                        </a:rPr>
                        <a:t>第五十一條</a:t>
                      </a:r>
                      <a:endParaRPr kumimoji="1" lang="en-US" altLang="zh-TW" sz="1700" b="1" i="0" u="none" strike="noStrike" cap="none" normalizeH="0" baseline="0" dirty="0">
                        <a:ln>
                          <a:noFill/>
                        </a:ln>
                        <a:solidFill>
                          <a:srgbClr val="0000FF"/>
                        </a:solidFill>
                        <a:effectLst/>
                        <a:latin typeface="標楷體" pitchFamily="65" charset="-120"/>
                        <a:ea typeface="標楷體" pitchFamily="65" charset="-120"/>
                      </a:endParaRPr>
                    </a:p>
                    <a:p>
                      <a:pPr marL="361950" marR="0" lvl="1" indent="-180975" algn="l" defTabSz="914400" rtl="0" eaLnBrk="1" fontAlgn="base" latinLnBrk="0" hangingPunct="1">
                        <a:lnSpc>
                          <a:spcPts val="2000"/>
                        </a:lnSpc>
                        <a:spcBef>
                          <a:spcPct val="30000"/>
                        </a:spcBef>
                        <a:spcAft>
                          <a:spcPct val="0"/>
                        </a:spcAft>
                        <a:buClr>
                          <a:schemeClr val="hlink"/>
                        </a:buClr>
                        <a:buSzPct val="50000"/>
                        <a:buFont typeface="Wingdings" pitchFamily="2" charset="2"/>
                        <a:buChar char="l"/>
                        <a:tabLst/>
                      </a:pPr>
                      <a:r>
                        <a:rPr kumimoji="1" lang="zh-TW" altLang="en-US" sz="1700" b="1" i="0" u="none" strike="noStrike" cap="none" normalizeH="0" baseline="0" dirty="0">
                          <a:ln>
                            <a:noFill/>
                          </a:ln>
                          <a:solidFill>
                            <a:srgbClr val="0000FF"/>
                          </a:solidFill>
                          <a:effectLst/>
                          <a:latin typeface="標楷體" pitchFamily="65" charset="-120"/>
                          <a:ea typeface="標楷體" pitchFamily="65" charset="-120"/>
                        </a:rPr>
                        <a:t>自營作業者準用</a:t>
                      </a:r>
                      <a:r>
                        <a:rPr kumimoji="1" lang="en-US" altLang="zh-TW" sz="1700" b="1" i="0" u="none" strike="noStrike" cap="none" normalizeH="0" baseline="0" dirty="0">
                          <a:ln>
                            <a:noFill/>
                          </a:ln>
                          <a:solidFill>
                            <a:srgbClr val="0000FF"/>
                          </a:solidFill>
                          <a:effectLst/>
                          <a:latin typeface="標楷體" pitchFamily="65" charset="-120"/>
                          <a:ea typeface="標楷體" pitchFamily="65" charset="-120"/>
                        </a:rPr>
                        <a:t>(5-7</a:t>
                      </a:r>
                      <a:r>
                        <a:rPr kumimoji="1" lang="zh-TW" altLang="en-US" sz="1700" b="1" i="0" u="none" strike="noStrike" cap="none" normalizeH="0" baseline="0" dirty="0">
                          <a:ln>
                            <a:noFill/>
                          </a:ln>
                          <a:solidFill>
                            <a:srgbClr val="0000FF"/>
                          </a:solidFill>
                          <a:effectLst/>
                          <a:latin typeface="標楷體" pitchFamily="65" charset="-120"/>
                          <a:ea typeface="標楷體" pitchFamily="65" charset="-120"/>
                        </a:rPr>
                        <a:t>、</a:t>
                      </a:r>
                      <a:r>
                        <a:rPr kumimoji="1" lang="en-US" altLang="zh-TW" sz="1700" b="1" i="0" u="none" strike="noStrike" cap="none" normalizeH="0" baseline="0" dirty="0">
                          <a:ln>
                            <a:noFill/>
                          </a:ln>
                          <a:solidFill>
                            <a:srgbClr val="0000FF"/>
                          </a:solidFill>
                          <a:effectLst/>
                          <a:latin typeface="標楷體" pitchFamily="65" charset="-120"/>
                          <a:ea typeface="標楷體" pitchFamily="65" charset="-120"/>
                        </a:rPr>
                        <a:t>9</a:t>
                      </a:r>
                      <a:r>
                        <a:rPr kumimoji="1" lang="zh-TW" altLang="en-US" sz="1700" b="1" i="0" u="none" strike="noStrike" cap="none" normalizeH="0" baseline="0" dirty="0">
                          <a:ln>
                            <a:noFill/>
                          </a:ln>
                          <a:solidFill>
                            <a:srgbClr val="0000FF"/>
                          </a:solidFill>
                          <a:effectLst/>
                          <a:latin typeface="標楷體" pitchFamily="65" charset="-120"/>
                          <a:ea typeface="標楷體" pitchFamily="65" charset="-120"/>
                        </a:rPr>
                        <a:t>、</a:t>
                      </a:r>
                      <a:r>
                        <a:rPr kumimoji="1" lang="en-US" altLang="zh-TW" sz="1700" b="1" i="0" u="none" strike="noStrike" cap="none" normalizeH="0" baseline="0" dirty="0">
                          <a:ln>
                            <a:noFill/>
                          </a:ln>
                          <a:solidFill>
                            <a:srgbClr val="0000FF"/>
                          </a:solidFill>
                          <a:effectLst/>
                          <a:latin typeface="標楷體" pitchFamily="65" charset="-120"/>
                          <a:ea typeface="標楷體" pitchFamily="65" charset="-120"/>
                        </a:rPr>
                        <a:t>10</a:t>
                      </a:r>
                      <a:r>
                        <a:rPr kumimoji="1" lang="zh-TW" altLang="en-US" sz="1700" b="1" i="0" u="none" strike="noStrike" cap="none" normalizeH="0" baseline="0" dirty="0">
                          <a:ln>
                            <a:noFill/>
                          </a:ln>
                          <a:solidFill>
                            <a:srgbClr val="0000FF"/>
                          </a:solidFill>
                          <a:effectLst/>
                          <a:latin typeface="標楷體" pitchFamily="65" charset="-120"/>
                          <a:ea typeface="標楷體" pitchFamily="65" charset="-120"/>
                        </a:rPr>
                        <a:t>、</a:t>
                      </a:r>
                      <a:r>
                        <a:rPr kumimoji="1" lang="en-US" altLang="zh-TW" sz="1700" b="1" i="0" u="none" strike="noStrike" cap="none" normalizeH="0" baseline="0" dirty="0">
                          <a:ln>
                            <a:noFill/>
                          </a:ln>
                          <a:solidFill>
                            <a:srgbClr val="0000FF"/>
                          </a:solidFill>
                          <a:effectLst/>
                          <a:latin typeface="標楷體" pitchFamily="65" charset="-120"/>
                          <a:ea typeface="標楷體" pitchFamily="65" charset="-120"/>
                        </a:rPr>
                        <a:t>14</a:t>
                      </a:r>
                      <a:r>
                        <a:rPr kumimoji="1" lang="zh-TW" altLang="en-US" sz="1700" b="1" i="0" u="none" strike="noStrike" cap="none" normalizeH="0" baseline="0" dirty="0">
                          <a:ln>
                            <a:noFill/>
                          </a:ln>
                          <a:solidFill>
                            <a:srgbClr val="0000FF"/>
                          </a:solidFill>
                          <a:effectLst/>
                          <a:latin typeface="標楷體" pitchFamily="65" charset="-120"/>
                          <a:ea typeface="標楷體" pitchFamily="65" charset="-120"/>
                        </a:rPr>
                        <a:t>、</a:t>
                      </a:r>
                      <a:r>
                        <a:rPr kumimoji="1" lang="en-US" altLang="zh-TW" sz="1700" b="1" i="0" u="none" strike="noStrike" cap="none" normalizeH="0" baseline="0" dirty="0">
                          <a:ln>
                            <a:noFill/>
                          </a:ln>
                          <a:solidFill>
                            <a:srgbClr val="0000FF"/>
                          </a:solidFill>
                          <a:effectLst/>
                          <a:latin typeface="標楷體" pitchFamily="65" charset="-120"/>
                          <a:ea typeface="標楷體" pitchFamily="65" charset="-120"/>
                        </a:rPr>
                        <a:t>16</a:t>
                      </a:r>
                      <a:r>
                        <a:rPr kumimoji="1" lang="zh-TW" altLang="en-US" sz="1700" b="1" i="0" u="none" strike="noStrike" cap="none" normalizeH="0" baseline="0" dirty="0">
                          <a:ln>
                            <a:noFill/>
                          </a:ln>
                          <a:solidFill>
                            <a:srgbClr val="0000FF"/>
                          </a:solidFill>
                          <a:effectLst/>
                          <a:latin typeface="標楷體" pitchFamily="65" charset="-120"/>
                          <a:ea typeface="標楷體" pitchFamily="65" charset="-120"/>
                        </a:rPr>
                        <a:t>、</a:t>
                      </a:r>
                      <a:r>
                        <a:rPr kumimoji="1" lang="en-US" altLang="zh-TW" sz="1700" b="1" i="0" u="none" strike="noStrike" cap="none" normalizeH="0" baseline="0" dirty="0">
                          <a:ln>
                            <a:noFill/>
                          </a:ln>
                          <a:solidFill>
                            <a:srgbClr val="0000FF"/>
                          </a:solidFill>
                          <a:effectLst/>
                          <a:latin typeface="標楷體" pitchFamily="65" charset="-120"/>
                          <a:ea typeface="標楷體" pitchFamily="65" charset="-120"/>
                        </a:rPr>
                        <a:t>24)-</a:t>
                      </a:r>
                      <a:r>
                        <a:rPr kumimoji="1" lang="zh-TW" altLang="en-US" sz="1700" b="1" i="0" u="none" strike="noStrike" cap="none" normalizeH="0" baseline="0" dirty="0">
                          <a:ln>
                            <a:noFill/>
                          </a:ln>
                          <a:solidFill>
                            <a:srgbClr val="0000FF"/>
                          </a:solidFill>
                          <a:effectLst/>
                          <a:latin typeface="標楷體" pitchFamily="65" charset="-120"/>
                          <a:ea typeface="標楷體" pitchFamily="65" charset="-120"/>
                        </a:rPr>
                        <a:t>一般責任、設施設備、自我宣告、後市場稽核、化學品通識、通報、代檢合格、危險性機械設備操作人員</a:t>
                      </a:r>
                      <a:endParaRPr kumimoji="1" lang="en-US" altLang="zh-TW" sz="1700" b="1" i="0" u="none" strike="noStrike" cap="none" normalizeH="0" baseline="0" dirty="0">
                        <a:ln>
                          <a:noFill/>
                        </a:ln>
                        <a:solidFill>
                          <a:srgbClr val="0000FF"/>
                        </a:solidFill>
                        <a:effectLst/>
                        <a:latin typeface="標楷體" pitchFamily="65" charset="-120"/>
                        <a:ea typeface="標楷體" pitchFamily="65" charset="-120"/>
                      </a:endParaRPr>
                    </a:p>
                    <a:p>
                      <a:pPr marL="361950" marR="0" lvl="1" indent="-180975" algn="l" defTabSz="914400" rtl="0" eaLnBrk="1" fontAlgn="base" latinLnBrk="0" hangingPunct="1">
                        <a:lnSpc>
                          <a:spcPts val="2000"/>
                        </a:lnSpc>
                        <a:spcBef>
                          <a:spcPct val="30000"/>
                        </a:spcBef>
                        <a:spcAft>
                          <a:spcPct val="0"/>
                        </a:spcAft>
                        <a:buClr>
                          <a:schemeClr val="hlink"/>
                        </a:buClr>
                        <a:buSzPct val="50000"/>
                        <a:buFont typeface="Wingdings" pitchFamily="2" charset="2"/>
                        <a:buChar char="l"/>
                        <a:tabLst/>
                      </a:pPr>
                      <a:r>
                        <a:rPr kumimoji="1" lang="zh-TW" altLang="en-US" sz="1700" b="1" i="0" u="none" strike="noStrike" cap="none" normalizeH="0" baseline="0" dirty="0">
                          <a:ln>
                            <a:noFill/>
                          </a:ln>
                          <a:solidFill>
                            <a:srgbClr val="0000FF"/>
                          </a:solidFill>
                          <a:effectLst/>
                          <a:latin typeface="標楷體" pitchFamily="65" charset="-120"/>
                          <a:ea typeface="標楷體" pitchFamily="65" charset="-120"/>
                        </a:rPr>
                        <a:t>工作場所受指揮監督</a:t>
                      </a:r>
                      <a:r>
                        <a:rPr kumimoji="1" lang="en-US" altLang="zh-TW" sz="1700" b="1" i="0" u="none" strike="noStrike" cap="none" normalizeH="0" baseline="0" dirty="0">
                          <a:ln>
                            <a:noFill/>
                          </a:ln>
                          <a:solidFill>
                            <a:srgbClr val="0000FF"/>
                          </a:solidFill>
                          <a:effectLst/>
                          <a:latin typeface="標楷體" pitchFamily="65" charset="-120"/>
                          <a:ea typeface="標楷體" pitchFamily="65" charset="-120"/>
                        </a:rPr>
                        <a:t>-</a:t>
                      </a:r>
                      <a:r>
                        <a:rPr kumimoji="1" lang="zh-TW" altLang="en-US" sz="1700" b="1" i="0" u="none" strike="noStrike" cap="none" normalizeH="0" baseline="0" dirty="0">
                          <a:ln>
                            <a:noFill/>
                          </a:ln>
                          <a:solidFill>
                            <a:srgbClr val="0000FF"/>
                          </a:solidFill>
                          <a:effectLst/>
                          <a:latin typeface="標楷體" pitchFamily="65" charset="-120"/>
                          <a:ea typeface="標楷體" pitchFamily="65" charset="-120"/>
                        </a:rPr>
                        <a:t>比照勞工</a:t>
                      </a:r>
                      <a:r>
                        <a:rPr kumimoji="1" lang="en-US" altLang="zh-TW" sz="1700" b="1" i="0" u="none" strike="noStrike" cap="none" normalizeH="0" baseline="0" dirty="0">
                          <a:ln>
                            <a:noFill/>
                          </a:ln>
                          <a:solidFill>
                            <a:srgbClr val="0000FF"/>
                          </a:solidFill>
                          <a:effectLst/>
                          <a:latin typeface="標楷體" pitchFamily="65" charset="-120"/>
                          <a:ea typeface="標楷體" pitchFamily="65" charset="-120"/>
                        </a:rPr>
                        <a:t>(</a:t>
                      </a:r>
                      <a:r>
                        <a:rPr kumimoji="1" lang="zh-TW" altLang="en-US" sz="1700" b="1" i="0" u="none" strike="noStrike" cap="none" normalizeH="0" baseline="0" dirty="0">
                          <a:ln>
                            <a:noFill/>
                          </a:ln>
                          <a:solidFill>
                            <a:srgbClr val="0000FF"/>
                          </a:solidFill>
                          <a:effectLst/>
                          <a:latin typeface="標楷體" pitchFamily="65" charset="-120"/>
                          <a:ea typeface="標楷體" pitchFamily="65" charset="-120"/>
                        </a:rPr>
                        <a:t>除</a:t>
                      </a:r>
                      <a:r>
                        <a:rPr kumimoji="1" lang="en-US" altLang="zh-TW" sz="1700" b="1" i="0" u="none" strike="noStrike" cap="none" normalizeH="0" baseline="0" dirty="0">
                          <a:ln>
                            <a:noFill/>
                          </a:ln>
                          <a:solidFill>
                            <a:srgbClr val="0000FF"/>
                          </a:solidFill>
                          <a:effectLst/>
                          <a:latin typeface="標楷體" pitchFamily="65" charset="-120"/>
                          <a:ea typeface="標楷體" pitchFamily="65" charset="-120"/>
                        </a:rPr>
                        <a:t>20</a:t>
                      </a:r>
                      <a:r>
                        <a:rPr kumimoji="1" lang="zh-TW" altLang="en-US" sz="1700" b="1" i="0" u="none" strike="noStrike" cap="none" normalizeH="0" baseline="0" dirty="0">
                          <a:ln>
                            <a:noFill/>
                          </a:ln>
                          <a:solidFill>
                            <a:srgbClr val="0000FF"/>
                          </a:solidFill>
                          <a:effectLst/>
                          <a:latin typeface="標楷體" pitchFamily="65" charset="-120"/>
                          <a:ea typeface="標楷體" pitchFamily="65" charset="-120"/>
                        </a:rPr>
                        <a:t>條之體格及健康檢查</a:t>
                      </a:r>
                      <a:r>
                        <a:rPr kumimoji="1" lang="en-US" altLang="zh-TW" sz="1700" b="1" i="0" u="none" strike="noStrike" cap="none" normalizeH="0" baseline="0" dirty="0">
                          <a:ln>
                            <a:noFill/>
                          </a:ln>
                          <a:solidFill>
                            <a:srgbClr val="0000FF"/>
                          </a:solidFill>
                          <a:effectLst/>
                          <a:latin typeface="標楷體" pitchFamily="65" charset="-120"/>
                          <a:ea typeface="標楷體" pitchFamily="65" charset="-120"/>
                        </a:rPr>
                        <a:t>)</a:t>
                      </a:r>
                      <a:endParaRPr kumimoji="1" lang="zh-TW" altLang="en-US" sz="1700" b="1" i="0" u="none" strike="noStrike" cap="none" normalizeH="0" baseline="0" dirty="0">
                        <a:ln>
                          <a:noFill/>
                        </a:ln>
                        <a:solidFill>
                          <a:srgbClr val="0000FF"/>
                        </a:solidFill>
                        <a:effectLst/>
                        <a:latin typeface="標楷體" pitchFamily="65" charset="-120"/>
                        <a:ea typeface="標楷體" pitchFamily="65" charset="-120"/>
                      </a:endParaRPr>
                    </a:p>
                  </a:txBody>
                  <a:tcPr marL="111760" marR="111760" marT="41910" marB="419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79388" marR="0" lvl="0" indent="-179388" algn="l" defTabSz="914400" rtl="0" eaLnBrk="1" fontAlgn="base" latinLnBrk="0" hangingPunct="1">
                        <a:lnSpc>
                          <a:spcPct val="110000"/>
                        </a:lnSpc>
                        <a:spcBef>
                          <a:spcPct val="20000"/>
                        </a:spcBef>
                        <a:spcAft>
                          <a:spcPct val="0"/>
                        </a:spcAft>
                        <a:buClr>
                          <a:srgbClr val="800000"/>
                        </a:buClr>
                        <a:buSzPct val="95000"/>
                        <a:buFont typeface="Wingdings" pitchFamily="2" charset="2"/>
                        <a:buChar char="l"/>
                        <a:tabLst/>
                      </a:pPr>
                      <a:r>
                        <a:rPr kumimoji="1" lang="zh-TW" altLang="en-US" sz="1700" b="1" i="0" u="none" strike="noStrike" cap="none" normalizeH="0" baseline="0" dirty="0">
                          <a:ln>
                            <a:noFill/>
                          </a:ln>
                          <a:solidFill>
                            <a:srgbClr val="080808"/>
                          </a:solidFill>
                          <a:effectLst/>
                          <a:latin typeface="標楷體" panose="03000509000000000000" pitchFamily="65" charset="-120"/>
                          <a:ea typeface="標楷體" panose="03000509000000000000" pitchFamily="65" charset="-120"/>
                        </a:rPr>
                        <a:t>特別法立法例：</a:t>
                      </a:r>
                      <a:r>
                        <a:rPr kumimoji="1" lang="zh-TW" altLang="en-US" sz="1700" b="1" i="0" u="none" strike="noStrike" cap="none" normalizeH="0" baseline="0" dirty="0">
                          <a:ln>
                            <a:noFill/>
                          </a:ln>
                          <a:solidFill>
                            <a:srgbClr val="FF0000"/>
                          </a:solidFill>
                          <a:effectLst/>
                          <a:latin typeface="標楷體" panose="03000509000000000000" pitchFamily="65" charset="-120"/>
                          <a:ea typeface="標楷體" panose="03000509000000000000" pitchFamily="65" charset="-120"/>
                        </a:rPr>
                        <a:t>本法未規定者，適用其他法律之規定</a:t>
                      </a:r>
                      <a:r>
                        <a:rPr kumimoji="1" lang="zh-TW" altLang="en-US" sz="1700" b="1" i="0" u="none" strike="noStrike" cap="none" normalizeH="0" baseline="0" dirty="0">
                          <a:ln>
                            <a:noFill/>
                          </a:ln>
                          <a:solidFill>
                            <a:srgbClr val="080808"/>
                          </a:solidFill>
                          <a:effectLst/>
                          <a:latin typeface="標楷體" panose="03000509000000000000" pitchFamily="65" charset="-120"/>
                          <a:ea typeface="標楷體" panose="03000509000000000000" pitchFamily="65" charset="-120"/>
                        </a:rPr>
                        <a:t>。</a:t>
                      </a:r>
                      <a:endParaRPr kumimoji="1" lang="en-US" altLang="zh-TW" sz="1700" b="1" i="0" u="none" strike="noStrike" cap="none" normalizeH="0" baseline="0" dirty="0">
                        <a:ln>
                          <a:noFill/>
                        </a:ln>
                        <a:solidFill>
                          <a:srgbClr val="080808"/>
                        </a:solidFill>
                        <a:effectLst/>
                        <a:latin typeface="標楷體" panose="03000509000000000000" pitchFamily="65" charset="-120"/>
                        <a:ea typeface="標楷體" panose="03000509000000000000" pitchFamily="65" charset="-120"/>
                      </a:endParaRPr>
                    </a:p>
                    <a:p>
                      <a:pPr marL="179388" marR="0" lvl="0" indent="-179388" algn="l" defTabSz="914400" rtl="0" eaLnBrk="1" fontAlgn="base" latinLnBrk="0" hangingPunct="1">
                        <a:lnSpc>
                          <a:spcPct val="110000"/>
                        </a:lnSpc>
                        <a:spcBef>
                          <a:spcPct val="20000"/>
                        </a:spcBef>
                        <a:spcAft>
                          <a:spcPct val="0"/>
                        </a:spcAft>
                        <a:buClr>
                          <a:srgbClr val="800000"/>
                        </a:buClr>
                        <a:buSzPct val="95000"/>
                        <a:buFont typeface="Wingdings" pitchFamily="2" charset="2"/>
                        <a:buChar char="l"/>
                        <a:tabLst/>
                      </a:pPr>
                      <a:r>
                        <a:rPr kumimoji="1" lang="zh-TW" altLang="en-US" sz="1700" b="1" i="0" u="none" strike="noStrike" cap="none" normalizeH="0" baseline="0" dirty="0">
                          <a:ln>
                            <a:noFill/>
                          </a:ln>
                          <a:solidFill>
                            <a:srgbClr val="000000"/>
                          </a:solidFill>
                          <a:effectLst/>
                          <a:latin typeface="標楷體" pitchFamily="65" charset="-120"/>
                          <a:ea typeface="標楷體" pitchFamily="65" charset="-120"/>
                        </a:rPr>
                        <a:t>擴大適用對象，包括：</a:t>
                      </a:r>
                    </a:p>
                    <a:p>
                      <a:pPr marL="268288" marR="0" lvl="0" indent="-179388" algn="l" defTabSz="914400" rtl="0" eaLnBrk="1" fontAlgn="base" latinLnBrk="0" hangingPunct="1">
                        <a:lnSpc>
                          <a:spcPct val="110000"/>
                        </a:lnSpc>
                        <a:spcBef>
                          <a:spcPct val="20000"/>
                        </a:spcBef>
                        <a:spcAft>
                          <a:spcPct val="0"/>
                        </a:spcAft>
                        <a:buClr>
                          <a:schemeClr val="hlink"/>
                        </a:buClr>
                        <a:buSzPct val="50000"/>
                        <a:buFont typeface="Times New Roman" pitchFamily="18" charset="0"/>
                        <a:buNone/>
                        <a:tabLst/>
                      </a:pPr>
                      <a:r>
                        <a:rPr kumimoji="1" lang="en-US" altLang="zh-TW" sz="1700" b="1" i="0" u="none" strike="noStrike" cap="none" normalizeH="0" baseline="0" dirty="0">
                          <a:ln>
                            <a:noFill/>
                          </a:ln>
                          <a:solidFill>
                            <a:srgbClr val="000000"/>
                          </a:solidFill>
                          <a:effectLst/>
                          <a:latin typeface="標楷體" panose="03000509000000000000" pitchFamily="65" charset="-120"/>
                          <a:ea typeface="標楷體" panose="03000509000000000000" pitchFamily="65" charset="-120"/>
                        </a:rPr>
                        <a:t>1.</a:t>
                      </a:r>
                      <a:r>
                        <a:rPr kumimoji="1" lang="zh-TW" altLang="en-US" sz="1700" b="1" i="0" u="none" strike="noStrike" cap="none" normalizeH="0" baseline="0" dirty="0">
                          <a:ln>
                            <a:noFill/>
                          </a:ln>
                          <a:solidFill>
                            <a:srgbClr val="000000"/>
                          </a:solidFill>
                          <a:effectLst/>
                          <a:latin typeface="標楷體" pitchFamily="65" charset="-120"/>
                          <a:ea typeface="標楷體" pitchFamily="65" charset="-120"/>
                        </a:rPr>
                        <a:t>自營作業者</a:t>
                      </a:r>
                      <a:r>
                        <a:rPr kumimoji="1" lang="en-US" altLang="zh-TW" sz="1700" b="1" i="0" u="none" strike="noStrike" cap="none" normalizeH="0" baseline="0" dirty="0">
                          <a:ln>
                            <a:noFill/>
                          </a:ln>
                          <a:solidFill>
                            <a:srgbClr val="000000"/>
                          </a:solidFill>
                          <a:effectLst/>
                          <a:latin typeface="標楷體" panose="03000509000000000000" pitchFamily="65" charset="-120"/>
                          <a:ea typeface="標楷體" panose="03000509000000000000" pitchFamily="65" charset="-120"/>
                        </a:rPr>
                        <a:t>(</a:t>
                      </a:r>
                      <a:r>
                        <a:rPr kumimoji="1" lang="zh-TW" altLang="en-US" sz="1700" b="1" i="0" u="none" strike="noStrike" cap="none" normalizeH="0" baseline="0" dirty="0">
                          <a:ln>
                            <a:noFill/>
                          </a:ln>
                          <a:solidFill>
                            <a:srgbClr val="0000FF"/>
                          </a:solidFill>
                          <a:effectLst/>
                          <a:latin typeface="標楷體" panose="03000509000000000000" pitchFamily="65" charset="-120"/>
                          <a:ea typeface="標楷體" panose="03000509000000000000" pitchFamily="65" charset="-120"/>
                        </a:rPr>
                        <a:t>指獨立從事勞動或技藝工作，獲致報酬，且未僱用有酬人員幫同工作者</a:t>
                      </a:r>
                      <a:r>
                        <a:rPr kumimoji="1" lang="en-US" altLang="zh-TW" sz="1700" b="1" i="0" u="none" strike="noStrike" cap="none" normalizeH="0" baseline="0" dirty="0">
                          <a:ln>
                            <a:noFill/>
                          </a:ln>
                          <a:solidFill>
                            <a:srgbClr val="0000FF"/>
                          </a:solidFill>
                          <a:effectLst/>
                          <a:latin typeface="標楷體" panose="03000509000000000000" pitchFamily="65" charset="-120"/>
                          <a:ea typeface="標楷體" panose="03000509000000000000" pitchFamily="65" charset="-120"/>
                        </a:rPr>
                        <a:t>)</a:t>
                      </a:r>
                      <a:endParaRPr kumimoji="1" lang="zh-TW" altLang="en-US" sz="1700" b="1" i="0" u="none" strike="noStrike" cap="none" normalizeH="0" baseline="0" dirty="0">
                        <a:ln>
                          <a:noFill/>
                        </a:ln>
                        <a:solidFill>
                          <a:srgbClr val="000000"/>
                        </a:solidFill>
                        <a:effectLst/>
                        <a:latin typeface="標楷體" panose="03000509000000000000" pitchFamily="65" charset="-120"/>
                        <a:ea typeface="標楷體" panose="03000509000000000000" pitchFamily="65" charset="-120"/>
                      </a:endParaRPr>
                    </a:p>
                    <a:p>
                      <a:pPr marL="268288" marR="0" lvl="0" indent="-179388" algn="l" defTabSz="914400" rtl="0" eaLnBrk="1" fontAlgn="base" latinLnBrk="0" hangingPunct="1">
                        <a:lnSpc>
                          <a:spcPct val="110000"/>
                        </a:lnSpc>
                        <a:spcBef>
                          <a:spcPct val="20000"/>
                        </a:spcBef>
                        <a:spcAft>
                          <a:spcPct val="0"/>
                        </a:spcAft>
                        <a:buClr>
                          <a:schemeClr val="hlink"/>
                        </a:buClr>
                        <a:buSzPct val="50000"/>
                        <a:buFont typeface="Times New Roman" pitchFamily="18" charset="0"/>
                        <a:buNone/>
                        <a:tabLst/>
                      </a:pPr>
                      <a:r>
                        <a:rPr kumimoji="1" lang="en-US" altLang="zh-TW" sz="1700" b="1" i="0" u="none" strike="noStrike" cap="none" normalizeH="0" baseline="0" dirty="0">
                          <a:ln>
                            <a:noFill/>
                          </a:ln>
                          <a:solidFill>
                            <a:srgbClr val="000000"/>
                          </a:solidFill>
                          <a:effectLst/>
                          <a:latin typeface="標楷體" panose="03000509000000000000" pitchFamily="65" charset="-120"/>
                          <a:ea typeface="標楷體" panose="03000509000000000000" pitchFamily="65" charset="-120"/>
                        </a:rPr>
                        <a:t>2.</a:t>
                      </a:r>
                      <a:r>
                        <a:rPr kumimoji="1" lang="zh-TW" altLang="en-US" sz="1700" b="1" i="0" u="none" strike="noStrike" cap="none" normalizeH="0" baseline="0" dirty="0">
                          <a:ln>
                            <a:noFill/>
                          </a:ln>
                          <a:solidFill>
                            <a:srgbClr val="080808"/>
                          </a:solidFill>
                          <a:effectLst/>
                          <a:latin typeface="標楷體" pitchFamily="65" charset="-120"/>
                          <a:ea typeface="標楷體" pitchFamily="65" charset="-120"/>
                        </a:rPr>
                        <a:t>受工作場所負責人指揮或監督</a:t>
                      </a:r>
                      <a:r>
                        <a:rPr kumimoji="1" lang="zh-TW" altLang="en-US" sz="1700" b="1" i="0" u="none" strike="noStrike" cap="none" normalizeH="0" baseline="0" dirty="0">
                          <a:ln>
                            <a:noFill/>
                          </a:ln>
                          <a:solidFill>
                            <a:srgbClr val="000000"/>
                          </a:solidFill>
                          <a:effectLst/>
                          <a:latin typeface="標楷體" pitchFamily="65" charset="-120"/>
                          <a:ea typeface="標楷體" pitchFamily="65" charset="-120"/>
                        </a:rPr>
                        <a:t>從事勞動之人員</a:t>
                      </a:r>
                      <a:r>
                        <a:rPr lang="en-US" altLang="zh-TW" sz="1700" b="1" kern="1200" dirty="0">
                          <a:solidFill>
                            <a:srgbClr val="0000FF"/>
                          </a:solidFill>
                          <a:latin typeface="標楷體" panose="03000509000000000000" pitchFamily="65" charset="-120"/>
                          <a:ea typeface="標楷體" panose="03000509000000000000" pitchFamily="65" charset="-120"/>
                          <a:cs typeface="+mn-cs"/>
                        </a:rPr>
                        <a:t>(ex.</a:t>
                      </a:r>
                      <a:r>
                        <a:rPr lang="zh-TW" altLang="zh-TW" sz="1700" b="1" kern="1200" dirty="0">
                          <a:solidFill>
                            <a:srgbClr val="0000FF"/>
                          </a:solidFill>
                          <a:latin typeface="標楷體" panose="03000509000000000000" pitchFamily="65" charset="-120"/>
                          <a:ea typeface="標楷體" panose="03000509000000000000" pitchFamily="65" charset="-120"/>
                          <a:cs typeface="+mn-cs"/>
                        </a:rPr>
                        <a:t>派遣、從事勞動之志工</a:t>
                      </a:r>
                      <a:r>
                        <a:rPr lang="en-US" altLang="zh-TW" sz="1700" b="1" kern="1200" dirty="0">
                          <a:solidFill>
                            <a:srgbClr val="0000FF"/>
                          </a:solidFill>
                          <a:latin typeface="標楷體" panose="03000509000000000000" pitchFamily="65" charset="-120"/>
                          <a:ea typeface="標楷體" panose="03000509000000000000" pitchFamily="65" charset="-120"/>
                          <a:cs typeface="+mn-cs"/>
                        </a:rPr>
                        <a:t>)</a:t>
                      </a:r>
                      <a:endParaRPr kumimoji="1" lang="zh-TW" altLang="en-US" sz="1700" b="1" i="0" u="none" strike="noStrike" cap="none" normalizeH="0" baseline="0" dirty="0">
                        <a:ln>
                          <a:noFill/>
                        </a:ln>
                        <a:solidFill>
                          <a:srgbClr val="0000FF"/>
                        </a:solidFill>
                        <a:effectLst/>
                        <a:latin typeface="標楷體" panose="03000509000000000000" pitchFamily="65" charset="-120"/>
                        <a:ea typeface="標楷體" panose="03000509000000000000" pitchFamily="65" charset="-120"/>
                      </a:endParaRPr>
                    </a:p>
                    <a:p>
                      <a:pPr marL="268288" marR="0" lvl="0" indent="-179388" algn="l" defTabSz="914400" rtl="0" eaLnBrk="1" fontAlgn="base" latinLnBrk="0" hangingPunct="1">
                        <a:lnSpc>
                          <a:spcPct val="110000"/>
                        </a:lnSpc>
                        <a:spcBef>
                          <a:spcPct val="20000"/>
                        </a:spcBef>
                        <a:spcAft>
                          <a:spcPct val="0"/>
                        </a:spcAft>
                        <a:buClr>
                          <a:srgbClr val="800000"/>
                        </a:buClr>
                        <a:buSzTx/>
                        <a:buFont typeface="Wingdings" pitchFamily="2" charset="2"/>
                        <a:buNone/>
                        <a:tabLst/>
                      </a:pPr>
                      <a:endParaRPr kumimoji="1" lang="en-US" altLang="zh-TW" sz="1800" b="1" i="0" u="none" strike="noStrike" cap="none" normalizeH="0" baseline="0" dirty="0">
                        <a:ln>
                          <a:noFill/>
                        </a:ln>
                        <a:solidFill>
                          <a:srgbClr val="080808"/>
                        </a:solidFill>
                        <a:effectLst/>
                        <a:latin typeface="Arial" charset="0"/>
                        <a:ea typeface="新細明體" pitchFamily="18" charset="-120"/>
                      </a:endParaRPr>
                    </a:p>
                    <a:p>
                      <a:pPr marL="179388" marR="0" lvl="0" indent="-179388" algn="l" defTabSz="914400" rtl="0" eaLnBrk="1" fontAlgn="base" latinLnBrk="0" hangingPunct="1">
                        <a:lnSpc>
                          <a:spcPct val="110000"/>
                        </a:lnSpc>
                        <a:spcBef>
                          <a:spcPct val="20000"/>
                        </a:spcBef>
                        <a:spcAft>
                          <a:spcPct val="0"/>
                        </a:spcAft>
                        <a:buClr>
                          <a:srgbClr val="800000"/>
                        </a:buClr>
                        <a:buSzTx/>
                        <a:buFont typeface="Wingdings" pitchFamily="2" charset="2"/>
                        <a:buNone/>
                        <a:tabLst/>
                      </a:pPr>
                      <a:endParaRPr kumimoji="1" lang="zh-TW" altLang="en-US" sz="1800" b="1" i="0" u="none" strike="noStrike" cap="none" normalizeH="0" baseline="0" dirty="0">
                        <a:ln>
                          <a:noFill/>
                        </a:ln>
                        <a:solidFill>
                          <a:srgbClr val="000000"/>
                        </a:solidFill>
                        <a:effectLst/>
                        <a:latin typeface="Arial" charset="0"/>
                        <a:ea typeface="新細明體" pitchFamily="18" charset="-120"/>
                      </a:endParaRPr>
                    </a:p>
                  </a:txBody>
                  <a:tcPr marL="111760" marR="111760" marT="41910" marB="419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
        <p:nvSpPr>
          <p:cNvPr id="5" name="投影片編號版面配置區 2"/>
          <p:cNvSpPr>
            <a:spLocks noGrp="1"/>
          </p:cNvSpPr>
          <p:nvPr>
            <p:ph type="sldNum" sz="quarter" idx="12"/>
          </p:nvPr>
        </p:nvSpPr>
        <p:spPr>
          <a:xfrm>
            <a:off x="10428538" y="6328754"/>
            <a:ext cx="528059" cy="334698"/>
          </a:xfrm>
        </p:spPr>
        <p:txBody>
          <a:bodyPr/>
          <a:lstStyle/>
          <a:p>
            <a:pPr defTabSz="1117613"/>
            <a:fld id="{1BD00C73-7874-42D8-BE66-03BC55BDC28D}" type="slidenum">
              <a:rPr lang="zh-TW" altLang="en-US" sz="1467">
                <a:solidFill>
                  <a:prstClr val="black">
                    <a:tint val="75000"/>
                  </a:prstClr>
                </a:solidFill>
                <a:latin typeface="Arial" pitchFamily="34" charset="0"/>
              </a:rPr>
              <a:pPr defTabSz="1117613"/>
              <a:t>4</a:t>
            </a:fld>
            <a:endParaRPr lang="zh-TW" altLang="en-US" sz="1467" dirty="0">
              <a:solidFill>
                <a:prstClr val="black">
                  <a:tint val="75000"/>
                </a:prstClr>
              </a:solidFill>
              <a:latin typeface="Arial" pitchFamily="34" charset="0"/>
            </a:endParaRPr>
          </a:p>
        </p:txBody>
      </p:sp>
    </p:spTree>
    <p:extLst>
      <p:ext uri="{BB962C8B-B14F-4D97-AF65-F5344CB8AC3E}">
        <p14:creationId xmlns:p14="http://schemas.microsoft.com/office/powerpoint/2010/main" val="244630116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207824" y="476250"/>
            <a:ext cx="3200400" cy="783335"/>
          </a:xfrm>
        </p:spPr>
        <p:txBody>
          <a:bodyPr>
            <a:normAutofit/>
          </a:bodyPr>
          <a:lstStyle/>
          <a:p>
            <a:r>
              <a:rPr lang="zh-TW" altLang="en-US" dirty="0">
                <a:solidFill>
                  <a:srgbClr val="0070C0"/>
                </a:solidFill>
                <a:latin typeface="標楷體" pitchFamily="65" charset="-120"/>
                <a:ea typeface="標楷體" pitchFamily="65" charset="-120"/>
              </a:rPr>
              <a:t>雇主之定義</a:t>
            </a:r>
            <a:endParaRPr lang="zh-TW" altLang="en-US" dirty="0">
              <a:solidFill>
                <a:srgbClr val="0070C0"/>
              </a:solidFill>
              <a:ea typeface="標楷體" pitchFamily="65" charset="-120"/>
            </a:endParaRPr>
          </a:p>
        </p:txBody>
      </p:sp>
      <p:sp>
        <p:nvSpPr>
          <p:cNvPr id="8" name="Rectangle 3"/>
          <p:cNvSpPr txBox="1">
            <a:spLocks noChangeArrowheads="1"/>
          </p:cNvSpPr>
          <p:nvPr/>
        </p:nvSpPr>
        <p:spPr>
          <a:xfrm>
            <a:off x="923482" y="1752245"/>
            <a:ext cx="9769085" cy="4488499"/>
          </a:xfrm>
          <a:prstGeom prst="rect">
            <a:avLst/>
          </a:prstGeom>
        </p:spPr>
        <p:txBody>
          <a:bodyPr/>
          <a:lstStyle>
            <a:lvl1pPr marL="320040" indent="-320040" algn="l" rtl="0" eaLnBrk="1" latinLnBrk="0" hangingPunct="1">
              <a:spcBef>
                <a:spcPts val="0"/>
              </a:spcBef>
              <a:spcAft>
                <a:spcPts val="600"/>
              </a:spcAft>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0"/>
              </a:spcBef>
              <a:spcAft>
                <a:spcPts val="600"/>
              </a:spcAft>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0"/>
              </a:spcBef>
              <a:spcAft>
                <a:spcPts val="600"/>
              </a:spcAft>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391164" indent="-391164" defTabSz="1117613">
              <a:lnSpc>
                <a:spcPct val="80000"/>
              </a:lnSpc>
              <a:spcAft>
                <a:spcPts val="733"/>
              </a:spcAft>
              <a:buClr>
                <a:srgbClr val="D89F39"/>
              </a:buClr>
            </a:pPr>
            <a:r>
              <a:rPr lang="zh-TW" altLang="en-US" sz="3422" dirty="0">
                <a:solidFill>
                  <a:srgbClr val="000000"/>
                </a:solidFill>
                <a:latin typeface="標楷體" pitchFamily="65" charset="-120"/>
                <a:ea typeface="標楷體" pitchFamily="65" charset="-120"/>
              </a:rPr>
              <a:t>事業主</a:t>
            </a:r>
            <a:endParaRPr lang="en-US" altLang="zh-TW" sz="3422" dirty="0">
              <a:solidFill>
                <a:srgbClr val="000000"/>
              </a:solidFill>
              <a:latin typeface="標楷體" pitchFamily="65" charset="-120"/>
              <a:ea typeface="標楷體" pitchFamily="65" charset="-120"/>
            </a:endParaRPr>
          </a:p>
          <a:p>
            <a:pPr marL="391164" indent="-391164" defTabSz="1117613">
              <a:lnSpc>
                <a:spcPct val="80000"/>
              </a:lnSpc>
              <a:spcAft>
                <a:spcPts val="733"/>
              </a:spcAft>
              <a:buClr>
                <a:srgbClr val="D89F39"/>
              </a:buClr>
            </a:pPr>
            <a:endParaRPr lang="en-US" altLang="zh-TW" sz="3422" dirty="0">
              <a:solidFill>
                <a:srgbClr val="000000"/>
              </a:solidFill>
              <a:latin typeface="標楷體" pitchFamily="65" charset="-120"/>
              <a:ea typeface="標楷體" pitchFamily="65" charset="-120"/>
            </a:endParaRPr>
          </a:p>
          <a:p>
            <a:pPr marL="391164" indent="-391164" defTabSz="1117613">
              <a:lnSpc>
                <a:spcPct val="80000"/>
              </a:lnSpc>
              <a:spcAft>
                <a:spcPts val="733"/>
              </a:spcAft>
              <a:buClr>
                <a:srgbClr val="D89F39"/>
              </a:buClr>
            </a:pPr>
            <a:endParaRPr lang="en-US" altLang="zh-TW" sz="3422" dirty="0">
              <a:solidFill>
                <a:srgbClr val="000000"/>
              </a:solidFill>
              <a:latin typeface="標楷體" pitchFamily="65" charset="-120"/>
              <a:ea typeface="標楷體" pitchFamily="65" charset="-120"/>
            </a:endParaRPr>
          </a:p>
          <a:p>
            <a:pPr marL="391164" indent="-391164" defTabSz="1117613">
              <a:lnSpc>
                <a:spcPct val="80000"/>
              </a:lnSpc>
              <a:spcAft>
                <a:spcPts val="733"/>
              </a:spcAft>
              <a:buClr>
                <a:srgbClr val="D89F39"/>
              </a:buClr>
            </a:pPr>
            <a:r>
              <a:rPr lang="zh-TW" altLang="en-US" sz="3422" dirty="0">
                <a:solidFill>
                  <a:srgbClr val="000000"/>
                </a:solidFill>
                <a:latin typeface="標楷體" pitchFamily="65" charset="-120"/>
                <a:ea typeface="標楷體" pitchFamily="65" charset="-120"/>
              </a:rPr>
              <a:t>事業之經營負責人</a:t>
            </a:r>
            <a:endParaRPr lang="en-US" altLang="zh-TW" sz="3422" dirty="0">
              <a:solidFill>
                <a:srgbClr val="000000"/>
              </a:solidFill>
              <a:latin typeface="標楷體" pitchFamily="65" charset="-120"/>
              <a:ea typeface="標楷體" pitchFamily="65" charset="-120"/>
            </a:endParaRPr>
          </a:p>
          <a:p>
            <a:pPr marL="391164" indent="-391164" defTabSz="1117613">
              <a:lnSpc>
                <a:spcPct val="80000"/>
              </a:lnSpc>
              <a:spcAft>
                <a:spcPts val="733"/>
              </a:spcAft>
              <a:buClr>
                <a:srgbClr val="D89F39"/>
              </a:buClr>
            </a:pPr>
            <a:endParaRPr lang="en-US" altLang="zh-TW" sz="3422" dirty="0">
              <a:solidFill>
                <a:srgbClr val="000000"/>
              </a:solidFill>
              <a:latin typeface="標楷體" pitchFamily="65" charset="-120"/>
              <a:ea typeface="標楷體" pitchFamily="65" charset="-120"/>
            </a:endParaRPr>
          </a:p>
          <a:p>
            <a:pPr marL="391164" indent="-391164" defTabSz="1117613">
              <a:lnSpc>
                <a:spcPct val="80000"/>
              </a:lnSpc>
              <a:spcAft>
                <a:spcPts val="733"/>
              </a:spcAft>
              <a:buClr>
                <a:srgbClr val="D89F39"/>
              </a:buClr>
            </a:pPr>
            <a:endParaRPr lang="en-US" altLang="zh-TW" sz="3422" dirty="0">
              <a:solidFill>
                <a:srgbClr val="000000"/>
              </a:solidFill>
              <a:latin typeface="標楷體" pitchFamily="65" charset="-120"/>
              <a:ea typeface="標楷體" pitchFamily="65" charset="-120"/>
            </a:endParaRPr>
          </a:p>
          <a:p>
            <a:pPr marL="391164" indent="-391164" defTabSz="1117613">
              <a:lnSpc>
                <a:spcPct val="80000"/>
              </a:lnSpc>
              <a:spcAft>
                <a:spcPts val="733"/>
              </a:spcAft>
              <a:buClr>
                <a:srgbClr val="D89F39"/>
              </a:buClr>
            </a:pPr>
            <a:r>
              <a:rPr lang="zh-TW" altLang="en-US" sz="3422" strike="sngStrike" dirty="0">
                <a:solidFill>
                  <a:srgbClr val="000000"/>
                </a:solidFill>
                <a:latin typeface="標楷體" pitchFamily="65" charset="-120"/>
                <a:ea typeface="標楷體" pitchFamily="65" charset="-120"/>
              </a:rPr>
              <a:t>代表事業主處理有關勞工事務之人</a:t>
            </a:r>
            <a:r>
              <a:rPr lang="en-US" altLang="zh-TW" sz="3422" dirty="0">
                <a:solidFill>
                  <a:srgbClr val="000000"/>
                </a:solidFill>
                <a:latin typeface="標楷體" pitchFamily="65" charset="-120"/>
                <a:ea typeface="標楷體" pitchFamily="65" charset="-120"/>
              </a:rPr>
              <a:t>(</a:t>
            </a:r>
            <a:r>
              <a:rPr lang="zh-TW" altLang="en-US" sz="3422" dirty="0">
                <a:solidFill>
                  <a:srgbClr val="000000"/>
                </a:solidFill>
                <a:latin typeface="標楷體" pitchFamily="65" charset="-120"/>
                <a:ea typeface="標楷體" pitchFamily="65" charset="-120"/>
              </a:rPr>
              <a:t>勞基法</a:t>
            </a:r>
            <a:r>
              <a:rPr lang="en-US" altLang="zh-TW" sz="3422" dirty="0">
                <a:solidFill>
                  <a:srgbClr val="000000"/>
                </a:solidFill>
                <a:latin typeface="標楷體" pitchFamily="65" charset="-120"/>
                <a:ea typeface="標楷體" pitchFamily="65" charset="-120"/>
              </a:rPr>
              <a:t>)</a:t>
            </a:r>
          </a:p>
          <a:p>
            <a:pPr marL="782329" lvl="1" indent="-335284" defTabSz="1117613">
              <a:lnSpc>
                <a:spcPct val="80000"/>
              </a:lnSpc>
              <a:spcBef>
                <a:spcPts val="733"/>
              </a:spcBef>
              <a:spcAft>
                <a:spcPts val="733"/>
              </a:spcAft>
              <a:buClr>
                <a:srgbClr val="3A81BA"/>
              </a:buClr>
              <a:buNone/>
            </a:pPr>
            <a:br>
              <a:rPr lang="zh-TW" altLang="en-US" sz="3422" dirty="0">
                <a:solidFill>
                  <a:srgbClr val="000000"/>
                </a:solidFill>
                <a:latin typeface="標楷體" pitchFamily="65" charset="-120"/>
                <a:ea typeface="標楷體" pitchFamily="65" charset="-120"/>
              </a:rPr>
            </a:br>
            <a:endParaRPr lang="zh-TW" altLang="en-US" sz="3422" dirty="0">
              <a:solidFill>
                <a:srgbClr val="000000"/>
              </a:solidFill>
              <a:latin typeface="標楷體" pitchFamily="65" charset="-120"/>
              <a:ea typeface="標楷體" pitchFamily="65" charset="-120"/>
            </a:endParaRPr>
          </a:p>
        </p:txBody>
      </p:sp>
    </p:spTree>
    <p:extLst>
      <p:ext uri="{BB962C8B-B14F-4D97-AF65-F5344CB8AC3E}">
        <p14:creationId xmlns:p14="http://schemas.microsoft.com/office/powerpoint/2010/main" val="2692290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78000" y="543519"/>
            <a:ext cx="7345067" cy="959923"/>
          </a:xfrm>
        </p:spPr>
        <p:txBody>
          <a:bodyPr>
            <a:normAutofit/>
          </a:bodyPr>
          <a:lstStyle/>
          <a:p>
            <a:pPr algn="ctr"/>
            <a:r>
              <a:rPr lang="zh-TW" altLang="en-US" sz="4889" b="1" dirty="0">
                <a:solidFill>
                  <a:srgbClr val="000066"/>
                </a:solidFill>
                <a:latin typeface="標楷體" panose="03000509000000000000" pitchFamily="65" charset="-120"/>
                <a:ea typeface="標楷體" panose="03000509000000000000" pitchFamily="65" charset="-120"/>
                <a:sym typeface="Mangal" pitchFamily="2"/>
              </a:rPr>
              <a:t>雇主之責任</a:t>
            </a:r>
            <a:endParaRPr lang="zh-TW" altLang="en-US" dirty="0">
              <a:latin typeface="標楷體" panose="03000509000000000000" pitchFamily="65" charset="-120"/>
              <a:ea typeface="標楷體" panose="03000509000000000000" pitchFamily="65" charset="-120"/>
            </a:endParaRPr>
          </a:p>
        </p:txBody>
      </p:sp>
      <p:grpSp>
        <p:nvGrpSpPr>
          <p:cNvPr id="3" name="群組 2"/>
          <p:cNvGrpSpPr/>
          <p:nvPr/>
        </p:nvGrpSpPr>
        <p:grpSpPr>
          <a:xfrm>
            <a:off x="675056" y="1771600"/>
            <a:ext cx="4576509" cy="3921341"/>
            <a:chOff x="1042988" y="2204914"/>
            <a:chExt cx="5689600" cy="3846190"/>
          </a:xfrm>
        </p:grpSpPr>
        <p:sp>
          <p:nvSpPr>
            <p:cNvPr id="4" name="AutoShape 8"/>
            <p:cNvSpPr>
              <a:spLocks noChangeArrowheads="1"/>
            </p:cNvSpPr>
            <p:nvPr/>
          </p:nvSpPr>
          <p:spPr bwMode="auto">
            <a:xfrm>
              <a:off x="1042988" y="2204914"/>
              <a:ext cx="5689600" cy="3816424"/>
            </a:xfrm>
            <a:prstGeom prst="roundRect">
              <a:avLst>
                <a:gd name="adj" fmla="val 16667"/>
              </a:avLst>
            </a:prstGeom>
            <a:gradFill rotWithShape="1">
              <a:gsLst>
                <a:gs pos="0">
                  <a:schemeClr val="bg1"/>
                </a:gs>
                <a:gs pos="100000">
                  <a:srgbClr val="F4EE00"/>
                </a:gs>
              </a:gsLst>
              <a:lin ang="5400000" scaled="1"/>
            </a:gradFill>
            <a:ln w="28575" cap="rnd">
              <a:solidFill>
                <a:schemeClr val="tx1"/>
              </a:solidFill>
              <a:prstDash val="sysDot"/>
              <a:round/>
              <a:headEnd/>
              <a:tailEnd/>
            </a:ln>
          </p:spPr>
          <p:txBody>
            <a:bodyPr wrap="none" anchor="ctr"/>
            <a:lstStyle/>
            <a:p>
              <a:pPr defTabSz="1117613"/>
              <a:endParaRPr lang="zh-TW" altLang="zh-TW" sz="2933" b="1">
                <a:solidFill>
                  <a:srgbClr val="000000"/>
                </a:solidFill>
                <a:latin typeface="Arial" pitchFamily="34" charset="0"/>
                <a:sym typeface="Mangal" pitchFamily="2"/>
              </a:endParaRPr>
            </a:p>
          </p:txBody>
        </p:sp>
        <p:sp>
          <p:nvSpPr>
            <p:cNvPr id="5" name="Rectangle 9"/>
            <p:cNvSpPr>
              <a:spLocks noChangeArrowheads="1"/>
            </p:cNvSpPr>
            <p:nvPr/>
          </p:nvSpPr>
          <p:spPr bwMode="auto">
            <a:xfrm>
              <a:off x="1261821" y="2528626"/>
              <a:ext cx="5329236" cy="3522478"/>
            </a:xfrm>
            <a:prstGeom prst="rect">
              <a:avLst/>
            </a:prstGeom>
            <a:noFill/>
            <a:ln w="9525">
              <a:noFill/>
              <a:miter lim="800000"/>
              <a:headEnd/>
              <a:tailEnd/>
            </a:ln>
          </p:spPr>
          <p:txBody>
            <a:bodyPr>
              <a:spAutoFit/>
            </a:bodyPr>
            <a:lstStyle/>
            <a:p>
              <a:pPr marL="547164" indent="-547164" defTabSz="1117613"/>
              <a:r>
                <a:rPr lang="en-US" altLang="zh-TW" sz="2445" dirty="0">
                  <a:solidFill>
                    <a:srgbClr val="000000"/>
                  </a:solidFill>
                  <a:latin typeface="標楷體" panose="03000509000000000000" pitchFamily="65" charset="-120"/>
                  <a:ea typeface="標楷體" panose="03000509000000000000" pitchFamily="65" charset="-120"/>
                </a:rPr>
                <a:t>(</a:t>
              </a:r>
              <a:r>
                <a:rPr lang="zh-TW" altLang="en-US" sz="2445" dirty="0">
                  <a:solidFill>
                    <a:srgbClr val="000000"/>
                  </a:solidFill>
                  <a:latin typeface="標楷體" panose="03000509000000000000" pitchFamily="65" charset="-120"/>
                  <a:ea typeface="標楷體" panose="03000509000000000000" pitchFamily="65" charset="-120"/>
                </a:rPr>
                <a:t>一</a:t>
              </a:r>
              <a:r>
                <a:rPr lang="en-US" altLang="zh-TW" sz="2445" dirty="0">
                  <a:solidFill>
                    <a:srgbClr val="000000"/>
                  </a:solidFill>
                  <a:latin typeface="標楷體" panose="03000509000000000000" pitchFamily="65" charset="-120"/>
                  <a:ea typeface="標楷體" panose="03000509000000000000" pitchFamily="65" charset="-120"/>
                </a:rPr>
                <a:t>)</a:t>
              </a:r>
              <a:r>
                <a:rPr lang="zh-TW" altLang="en-US" sz="2445" dirty="0">
                  <a:solidFill>
                    <a:srgbClr val="000000"/>
                  </a:solidFill>
                  <a:latin typeface="標楷體" panose="03000509000000000000" pitchFamily="65" charset="-120"/>
                  <a:ea typeface="標楷體" panose="03000509000000000000" pitchFamily="65" charset="-120"/>
                </a:rPr>
                <a:t>設置防止危害必要安全衛生設備及採取必要措施。</a:t>
              </a:r>
              <a:endParaRPr lang="en-US" altLang="zh-TW" sz="2445" dirty="0">
                <a:solidFill>
                  <a:srgbClr val="000000"/>
                </a:solidFill>
                <a:latin typeface="標楷體" panose="03000509000000000000" pitchFamily="65" charset="-120"/>
                <a:ea typeface="標楷體" panose="03000509000000000000" pitchFamily="65" charset="-120"/>
              </a:endParaRPr>
            </a:p>
            <a:p>
              <a:pPr marL="650001" indent="-650001" defTabSz="1117613"/>
              <a:r>
                <a:rPr lang="en-US" altLang="zh-TW" sz="2445" dirty="0">
                  <a:solidFill>
                    <a:srgbClr val="000000"/>
                  </a:solidFill>
                  <a:latin typeface="標楷體" panose="03000509000000000000" pitchFamily="65" charset="-120"/>
                  <a:ea typeface="標楷體" panose="03000509000000000000" pitchFamily="65" charset="-120"/>
                </a:rPr>
                <a:t>(</a:t>
              </a:r>
              <a:r>
                <a:rPr lang="zh-TW" altLang="en-US" sz="2445" dirty="0">
                  <a:solidFill>
                    <a:srgbClr val="000000"/>
                  </a:solidFill>
                  <a:latin typeface="標楷體" panose="03000509000000000000" pitchFamily="65" charset="-120"/>
                  <a:ea typeface="標楷體" panose="03000509000000000000" pitchFamily="65" charset="-120"/>
                </a:rPr>
                <a:t>二</a:t>
              </a:r>
              <a:r>
                <a:rPr lang="en-US" altLang="zh-TW" sz="2445" dirty="0">
                  <a:solidFill>
                    <a:srgbClr val="000000"/>
                  </a:solidFill>
                  <a:latin typeface="標楷體" panose="03000509000000000000" pitchFamily="65" charset="-120"/>
                  <a:ea typeface="標楷體" panose="03000509000000000000" pitchFamily="65" charset="-120"/>
                </a:rPr>
                <a:t>)</a:t>
              </a:r>
              <a:r>
                <a:rPr lang="zh-TW" altLang="en-US" sz="2445" dirty="0">
                  <a:solidFill>
                    <a:srgbClr val="000000"/>
                  </a:solidFill>
                  <a:latin typeface="標楷體" panose="03000509000000000000" pitchFamily="65" charset="-120"/>
                  <a:ea typeface="標楷體" panose="03000509000000000000" pitchFamily="65" charset="-120"/>
                </a:rPr>
                <a:t>機械設備防護從源頭管理，實施型式檢查。</a:t>
              </a:r>
              <a:endParaRPr lang="zh-TW" altLang="en-US" sz="2445" dirty="0">
                <a:solidFill>
                  <a:srgbClr val="002060"/>
                </a:solidFill>
                <a:latin typeface="標楷體" panose="03000509000000000000" pitchFamily="65" charset="-120"/>
                <a:ea typeface="標楷體" panose="03000509000000000000" pitchFamily="65" charset="-120"/>
              </a:endParaRPr>
            </a:p>
            <a:p>
              <a:pPr marL="650001" indent="-650001" defTabSz="1117613"/>
              <a:r>
                <a:rPr lang="en-US" altLang="zh-TW" sz="2445" dirty="0">
                  <a:solidFill>
                    <a:srgbClr val="000000"/>
                  </a:solidFill>
                  <a:latin typeface="標楷體" panose="03000509000000000000" pitchFamily="65" charset="-120"/>
                  <a:ea typeface="標楷體" panose="03000509000000000000" pitchFamily="65" charset="-120"/>
                </a:rPr>
                <a:t>(</a:t>
              </a:r>
              <a:r>
                <a:rPr lang="zh-TW" altLang="en-US" sz="2445" dirty="0">
                  <a:solidFill>
                    <a:srgbClr val="000000"/>
                  </a:solidFill>
                  <a:latin typeface="標楷體" panose="03000509000000000000" pitchFamily="65" charset="-120"/>
                  <a:ea typeface="標楷體" panose="03000509000000000000" pitchFamily="65" charset="-120"/>
                </a:rPr>
                <a:t>三</a:t>
              </a:r>
              <a:r>
                <a:rPr lang="en-US" altLang="zh-TW" sz="2445" dirty="0">
                  <a:solidFill>
                    <a:srgbClr val="000000"/>
                  </a:solidFill>
                  <a:latin typeface="標楷體" panose="03000509000000000000" pitchFamily="65" charset="-120"/>
                  <a:ea typeface="標楷體" panose="03000509000000000000" pitchFamily="65" charset="-120"/>
                </a:rPr>
                <a:t>)</a:t>
              </a:r>
              <a:r>
                <a:rPr lang="zh-TW" altLang="en-US" sz="2445" dirty="0">
                  <a:solidFill>
                    <a:srgbClr val="000000"/>
                  </a:solidFill>
                  <a:latin typeface="標楷體" panose="03000509000000000000" pitchFamily="65" charset="-120"/>
                  <a:ea typeface="標楷體" panose="03000509000000000000" pitchFamily="65" charset="-120"/>
                </a:rPr>
                <a:t>危害性化學品標示及通識。</a:t>
              </a:r>
              <a:endParaRPr lang="en-US" altLang="zh-TW" sz="2445" dirty="0">
                <a:solidFill>
                  <a:srgbClr val="000000"/>
                </a:solidFill>
                <a:latin typeface="標楷體" panose="03000509000000000000" pitchFamily="65" charset="-120"/>
                <a:ea typeface="標楷體" panose="03000509000000000000" pitchFamily="65" charset="-120"/>
              </a:endParaRPr>
            </a:p>
            <a:p>
              <a:pPr marL="650001" indent="-650001" defTabSz="1117613"/>
              <a:r>
                <a:rPr lang="en-US" altLang="zh-TW" sz="2445" dirty="0">
                  <a:solidFill>
                    <a:srgbClr val="000000"/>
                  </a:solidFill>
                  <a:latin typeface="標楷體" panose="03000509000000000000" pitchFamily="65" charset="-120"/>
                  <a:ea typeface="標楷體" panose="03000509000000000000" pitchFamily="65" charset="-120"/>
                </a:rPr>
                <a:t>(</a:t>
              </a:r>
              <a:r>
                <a:rPr lang="zh-TW" altLang="en-US" sz="2445" dirty="0">
                  <a:solidFill>
                    <a:srgbClr val="000000"/>
                  </a:solidFill>
                  <a:latin typeface="標楷體" panose="03000509000000000000" pitchFamily="65" charset="-120"/>
                  <a:ea typeface="標楷體" panose="03000509000000000000" pitchFamily="65" charset="-120"/>
                </a:rPr>
                <a:t>四</a:t>
              </a:r>
              <a:r>
                <a:rPr lang="en-US" altLang="zh-TW" sz="2445" dirty="0">
                  <a:solidFill>
                    <a:srgbClr val="000000"/>
                  </a:solidFill>
                  <a:latin typeface="標楷體" panose="03000509000000000000" pitchFamily="65" charset="-120"/>
                  <a:ea typeface="標楷體" panose="03000509000000000000" pitchFamily="65" charset="-120"/>
                </a:rPr>
                <a:t>)</a:t>
              </a:r>
              <a:r>
                <a:rPr lang="zh-TW" altLang="en-US" sz="2445" dirty="0">
                  <a:solidFill>
                    <a:srgbClr val="000000"/>
                  </a:solidFill>
                  <a:latin typeface="標楷體" panose="03000509000000000000" pitchFamily="65" charset="-120"/>
                  <a:ea typeface="標楷體" panose="03000509000000000000" pitchFamily="65" charset="-120"/>
                </a:rPr>
                <a:t>有危害勞工健康的作業場所須進行作業環境測定。 </a:t>
              </a:r>
              <a:endParaRPr lang="en-US" altLang="zh-TW" sz="2445" dirty="0">
                <a:solidFill>
                  <a:srgbClr val="000000"/>
                </a:solidFill>
                <a:latin typeface="標楷體" panose="03000509000000000000" pitchFamily="65" charset="-120"/>
                <a:ea typeface="標楷體" panose="03000509000000000000" pitchFamily="65" charset="-120"/>
              </a:endParaRPr>
            </a:p>
            <a:p>
              <a:pPr defTabSz="1117613"/>
              <a:endParaRPr lang="en-US" altLang="zh-TW" sz="2933" dirty="0">
                <a:solidFill>
                  <a:srgbClr val="000000"/>
                </a:solidFill>
                <a:latin typeface="標楷體" panose="03000509000000000000" pitchFamily="65" charset="-120"/>
                <a:ea typeface="標楷體" panose="03000509000000000000" pitchFamily="65" charset="-120"/>
              </a:endParaRPr>
            </a:p>
            <a:p>
              <a:pPr defTabSz="1117613"/>
              <a:endParaRPr lang="zh-TW" altLang="en-US" sz="2689" b="1" dirty="0">
                <a:solidFill>
                  <a:srgbClr val="000000"/>
                </a:solidFill>
                <a:latin typeface="Arial" pitchFamily="34" charset="0"/>
                <a:sym typeface="Mangal" pitchFamily="2"/>
              </a:endParaRPr>
            </a:p>
          </p:txBody>
        </p:sp>
      </p:grpSp>
      <p:grpSp>
        <p:nvGrpSpPr>
          <p:cNvPr id="6" name="群組 8"/>
          <p:cNvGrpSpPr/>
          <p:nvPr/>
        </p:nvGrpSpPr>
        <p:grpSpPr>
          <a:xfrm>
            <a:off x="5588000" y="1765668"/>
            <a:ext cx="5026721" cy="3890993"/>
            <a:chOff x="699479" y="3172790"/>
            <a:chExt cx="5701127" cy="3520439"/>
          </a:xfrm>
        </p:grpSpPr>
        <p:sp>
          <p:nvSpPr>
            <p:cNvPr id="10" name="AutoShape 8"/>
            <p:cNvSpPr>
              <a:spLocks noChangeArrowheads="1"/>
            </p:cNvSpPr>
            <p:nvPr/>
          </p:nvSpPr>
          <p:spPr bwMode="auto">
            <a:xfrm>
              <a:off x="699479" y="3172790"/>
              <a:ext cx="5689600" cy="3520439"/>
            </a:xfrm>
            <a:prstGeom prst="roundRect">
              <a:avLst>
                <a:gd name="adj" fmla="val 16667"/>
              </a:avLst>
            </a:prstGeom>
            <a:gradFill rotWithShape="1">
              <a:gsLst>
                <a:gs pos="0">
                  <a:schemeClr val="bg1"/>
                </a:gs>
                <a:gs pos="100000">
                  <a:srgbClr val="F4EE00"/>
                </a:gs>
              </a:gsLst>
              <a:lin ang="5400000" scaled="1"/>
            </a:gradFill>
            <a:ln w="28575" cap="rnd">
              <a:solidFill>
                <a:schemeClr val="tx1"/>
              </a:solidFill>
              <a:prstDash val="sysDot"/>
              <a:round/>
              <a:headEnd/>
              <a:tailEnd/>
            </a:ln>
          </p:spPr>
          <p:txBody>
            <a:bodyPr wrap="none" anchor="ctr"/>
            <a:lstStyle/>
            <a:p>
              <a:pPr defTabSz="1117613"/>
              <a:endParaRPr lang="zh-TW" altLang="zh-TW" sz="2933" b="1">
                <a:solidFill>
                  <a:srgbClr val="000000"/>
                </a:solidFill>
                <a:latin typeface="Arial" pitchFamily="34" charset="0"/>
                <a:sym typeface="Mangal" pitchFamily="2"/>
              </a:endParaRPr>
            </a:p>
          </p:txBody>
        </p:sp>
        <p:sp>
          <p:nvSpPr>
            <p:cNvPr id="11" name="Rectangle 9"/>
            <p:cNvSpPr>
              <a:spLocks noChangeArrowheads="1"/>
            </p:cNvSpPr>
            <p:nvPr/>
          </p:nvSpPr>
          <p:spPr bwMode="auto">
            <a:xfrm>
              <a:off x="1071368" y="3274861"/>
              <a:ext cx="5329238" cy="3254917"/>
            </a:xfrm>
            <a:prstGeom prst="rect">
              <a:avLst/>
            </a:prstGeom>
            <a:noFill/>
            <a:ln w="9525">
              <a:noFill/>
              <a:miter lim="800000"/>
              <a:headEnd/>
              <a:tailEnd/>
            </a:ln>
          </p:spPr>
          <p:txBody>
            <a:bodyPr wrap="square">
              <a:spAutoFit/>
            </a:bodyPr>
            <a:lstStyle/>
            <a:p>
              <a:pPr defTabSz="1117613"/>
              <a:r>
                <a:rPr lang="en-US" altLang="zh-TW" sz="2445" dirty="0">
                  <a:solidFill>
                    <a:srgbClr val="000000"/>
                  </a:solidFill>
                  <a:latin typeface="標楷體" panose="03000509000000000000" pitchFamily="65" charset="-120"/>
                  <a:ea typeface="標楷體" panose="03000509000000000000" pitchFamily="65" charset="-120"/>
                </a:rPr>
                <a:t>(</a:t>
              </a:r>
              <a:r>
                <a:rPr lang="zh-TW" altLang="en-US" sz="2445" dirty="0">
                  <a:solidFill>
                    <a:srgbClr val="000000"/>
                  </a:solidFill>
                  <a:latin typeface="標楷體" panose="03000509000000000000" pitchFamily="65" charset="-120"/>
                  <a:ea typeface="標楷體" panose="03000509000000000000" pitchFamily="65" charset="-120"/>
                </a:rPr>
                <a:t>五）特殊危害作業之管理。</a:t>
              </a:r>
              <a:endParaRPr lang="en-US" altLang="zh-TW" sz="2445" dirty="0">
                <a:solidFill>
                  <a:srgbClr val="000000"/>
                </a:solidFill>
                <a:latin typeface="標楷體" panose="03000509000000000000" pitchFamily="65" charset="-120"/>
                <a:ea typeface="標楷體" panose="03000509000000000000" pitchFamily="65" charset="-120"/>
              </a:endParaRPr>
            </a:p>
            <a:p>
              <a:pPr marL="764478" indent="-764478" defTabSz="1117613"/>
              <a:r>
                <a:rPr lang="en-US" altLang="zh-TW" sz="2445" dirty="0">
                  <a:solidFill>
                    <a:srgbClr val="000000"/>
                  </a:solidFill>
                  <a:latin typeface="標楷體" panose="03000509000000000000" pitchFamily="65" charset="-120"/>
                  <a:ea typeface="標楷體" panose="03000509000000000000" pitchFamily="65" charset="-120"/>
                </a:rPr>
                <a:t>(</a:t>
              </a:r>
              <a:r>
                <a:rPr lang="zh-TW" altLang="en-US" sz="2445" dirty="0">
                  <a:solidFill>
                    <a:srgbClr val="000000"/>
                  </a:solidFill>
                  <a:latin typeface="標楷體" panose="03000509000000000000" pitchFamily="65" charset="-120"/>
                  <a:ea typeface="標楷體" panose="03000509000000000000" pitchFamily="65" charset="-120"/>
                </a:rPr>
                <a:t>六）勞工須實施體格檢查及健康檢查。</a:t>
              </a:r>
              <a:endParaRPr lang="en-US" altLang="zh-TW" sz="2445" dirty="0">
                <a:solidFill>
                  <a:srgbClr val="000000"/>
                </a:solidFill>
                <a:latin typeface="標楷體" panose="03000509000000000000" pitchFamily="65" charset="-120"/>
                <a:ea typeface="標楷體" panose="03000509000000000000" pitchFamily="65" charset="-120"/>
              </a:endParaRPr>
            </a:p>
            <a:p>
              <a:pPr marL="764478" indent="-764478" defTabSz="1117613"/>
              <a:r>
                <a:rPr lang="en-US" altLang="zh-TW" sz="2445" dirty="0">
                  <a:solidFill>
                    <a:srgbClr val="000000"/>
                  </a:solidFill>
                  <a:latin typeface="標楷體" panose="03000509000000000000" pitchFamily="65" charset="-120"/>
                  <a:ea typeface="標楷體" panose="03000509000000000000" pitchFamily="65" charset="-120"/>
                </a:rPr>
                <a:t>(</a:t>
              </a:r>
              <a:r>
                <a:rPr lang="zh-TW" altLang="en-US" sz="2445" dirty="0">
                  <a:solidFill>
                    <a:srgbClr val="000000"/>
                  </a:solidFill>
                  <a:latin typeface="標楷體" panose="03000509000000000000" pitchFamily="65" charset="-120"/>
                  <a:ea typeface="標楷體" panose="03000509000000000000" pitchFamily="65" charset="-120"/>
                </a:rPr>
                <a:t>七）發生立即危險之虞場所須停止工作。</a:t>
              </a:r>
              <a:endParaRPr lang="en-US" altLang="zh-TW" sz="2445" dirty="0">
                <a:solidFill>
                  <a:srgbClr val="000000"/>
                </a:solidFill>
                <a:latin typeface="標楷體" panose="03000509000000000000" pitchFamily="65" charset="-120"/>
                <a:ea typeface="標楷體" panose="03000509000000000000" pitchFamily="65" charset="-120"/>
              </a:endParaRPr>
            </a:p>
            <a:p>
              <a:pPr marL="764478" indent="-764478" defTabSz="1117613"/>
              <a:r>
                <a:rPr lang="en-US" altLang="zh-TW" sz="2445" dirty="0">
                  <a:solidFill>
                    <a:srgbClr val="000000"/>
                  </a:solidFill>
                  <a:latin typeface="標楷體" panose="03000509000000000000" pitchFamily="65" charset="-120"/>
                  <a:ea typeface="標楷體" panose="03000509000000000000" pitchFamily="65" charset="-120"/>
                </a:rPr>
                <a:t>(</a:t>
              </a:r>
              <a:r>
                <a:rPr lang="zh-TW" altLang="en-US" sz="2445" dirty="0">
                  <a:solidFill>
                    <a:srgbClr val="000000"/>
                  </a:solidFill>
                  <a:latin typeface="標楷體" panose="03000509000000000000" pitchFamily="65" charset="-120"/>
                  <a:ea typeface="標楷體" panose="03000509000000000000" pitchFamily="65" charset="-120"/>
                </a:rPr>
                <a:t>八）車輛、機械、設備、器具等實施自動檢查。</a:t>
              </a:r>
              <a:endParaRPr lang="en-US" altLang="zh-TW" sz="2445" dirty="0">
                <a:solidFill>
                  <a:srgbClr val="000000"/>
                </a:solidFill>
                <a:latin typeface="標楷體" panose="03000509000000000000" pitchFamily="65" charset="-120"/>
                <a:ea typeface="標楷體" panose="03000509000000000000" pitchFamily="65" charset="-120"/>
              </a:endParaRPr>
            </a:p>
            <a:p>
              <a:pPr marL="764478" indent="-764478" defTabSz="1117613"/>
              <a:r>
                <a:rPr lang="en-US" altLang="zh-TW" sz="2445" dirty="0">
                  <a:solidFill>
                    <a:srgbClr val="000000"/>
                  </a:solidFill>
                  <a:latin typeface="標楷體" panose="03000509000000000000" pitchFamily="65" charset="-120"/>
                  <a:ea typeface="標楷體" panose="03000509000000000000" pitchFamily="65" charset="-120"/>
                </a:rPr>
                <a:t>(</a:t>
              </a:r>
              <a:r>
                <a:rPr lang="zh-TW" altLang="en-US" sz="2445" dirty="0">
                  <a:solidFill>
                    <a:srgbClr val="000000"/>
                  </a:solidFill>
                  <a:latin typeface="標楷體" panose="03000509000000000000" pitchFamily="65" charset="-120"/>
                  <a:ea typeface="標楷體" panose="03000509000000000000" pitchFamily="65" charset="-120"/>
                </a:rPr>
                <a:t>九</a:t>
              </a:r>
              <a:r>
                <a:rPr lang="en-US" altLang="zh-TW" sz="2445" dirty="0">
                  <a:solidFill>
                    <a:srgbClr val="000000"/>
                  </a:solidFill>
                  <a:latin typeface="標楷體" panose="03000509000000000000" pitchFamily="65" charset="-120"/>
                  <a:ea typeface="標楷體" panose="03000509000000000000" pitchFamily="65" charset="-120"/>
                </a:rPr>
                <a:t>)</a:t>
              </a:r>
              <a:r>
                <a:rPr lang="zh-TW" altLang="en-US" sz="2445" dirty="0">
                  <a:solidFill>
                    <a:srgbClr val="000000"/>
                  </a:solidFill>
                  <a:latin typeface="標楷體" panose="03000509000000000000" pitchFamily="65" charset="-120"/>
                  <a:ea typeface="標楷體" panose="03000509000000000000" pitchFamily="65" charset="-120"/>
                </a:rPr>
                <a:t> 勞工須接受工作所必要及預防災變之教育訓練。</a:t>
              </a:r>
              <a:endParaRPr lang="en-US" altLang="zh-TW" sz="2445" b="1" dirty="0">
                <a:solidFill>
                  <a:srgbClr val="000000"/>
                </a:solidFill>
                <a:latin typeface="標楷體" panose="03000509000000000000" pitchFamily="65" charset="-120"/>
                <a:ea typeface="標楷體" panose="03000509000000000000" pitchFamily="65" charset="-120"/>
                <a:sym typeface="Mangal" pitchFamily="2"/>
              </a:endParaRPr>
            </a:p>
          </p:txBody>
        </p:sp>
      </p:grpSp>
    </p:spTree>
    <p:extLst>
      <p:ext uri="{BB962C8B-B14F-4D97-AF65-F5344CB8AC3E}">
        <p14:creationId xmlns:p14="http://schemas.microsoft.com/office/powerpoint/2010/main" val="954056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idx="4294967295"/>
          </p:nvPr>
        </p:nvSpPr>
        <p:spPr>
          <a:xfrm>
            <a:off x="1581600" y="209905"/>
            <a:ext cx="8012800" cy="984470"/>
          </a:xfrm>
          <a:prstGeom prst="rect">
            <a:avLst/>
          </a:prstGeom>
          <a:noFill/>
          <a:ln>
            <a:noFill/>
          </a:ln>
        </p:spPr>
        <p:txBody>
          <a:bodyPr spcFirstLastPara="1" wrap="square" lIns="68562" tIns="68562" rIns="68562" bIns="68562" anchor="b" anchorCtr="0">
            <a:noAutofit/>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97BFAC"/>
              </a:buClr>
              <a:buSzPts val="3000"/>
              <a:buFont typeface="Yellowtail"/>
              <a:buNone/>
              <a:defRPr sz="3000" b="0" i="0" u="none" strike="noStrike" cap="none">
                <a:solidFill>
                  <a:srgbClr val="97BFAC"/>
                </a:solidFill>
                <a:latin typeface="Yellowtail"/>
                <a:ea typeface="Yellowtail"/>
                <a:cs typeface="Yellowtail"/>
                <a:sym typeface="Yellowtail"/>
              </a:defRPr>
            </a:lvl1pPr>
            <a:lvl2pPr marR="0" lvl="1" algn="l" rtl="0" eaLnBrk="1" hangingPunct="1">
              <a:lnSpc>
                <a:spcPct val="100000"/>
              </a:lnSpc>
              <a:spcBef>
                <a:spcPts val="0"/>
              </a:spcBef>
              <a:spcAft>
                <a:spcPts val="0"/>
              </a:spcAft>
              <a:buClr>
                <a:srgbClr val="97BFAC"/>
              </a:buClr>
              <a:buSzPts val="3000"/>
              <a:buFont typeface="Yellowtail"/>
              <a:buNone/>
              <a:defRPr sz="3000" b="0" i="0" u="none" strike="noStrike" cap="none">
                <a:solidFill>
                  <a:srgbClr val="97BFAC"/>
                </a:solidFill>
                <a:latin typeface="Yellowtail"/>
                <a:ea typeface="Yellowtail"/>
                <a:cs typeface="Yellowtail"/>
                <a:sym typeface="Yellowtail"/>
              </a:defRPr>
            </a:lvl2pPr>
            <a:lvl3pPr marR="0" lvl="2" algn="l" rtl="0" eaLnBrk="1" hangingPunct="1">
              <a:lnSpc>
                <a:spcPct val="100000"/>
              </a:lnSpc>
              <a:spcBef>
                <a:spcPts val="0"/>
              </a:spcBef>
              <a:spcAft>
                <a:spcPts val="0"/>
              </a:spcAft>
              <a:buClr>
                <a:srgbClr val="97BFAC"/>
              </a:buClr>
              <a:buSzPts val="3000"/>
              <a:buFont typeface="Yellowtail"/>
              <a:buNone/>
              <a:defRPr sz="3000" b="0" i="0" u="none" strike="noStrike" cap="none">
                <a:solidFill>
                  <a:srgbClr val="97BFAC"/>
                </a:solidFill>
                <a:latin typeface="Yellowtail"/>
                <a:ea typeface="Yellowtail"/>
                <a:cs typeface="Yellowtail"/>
                <a:sym typeface="Yellowtail"/>
              </a:defRPr>
            </a:lvl3pPr>
            <a:lvl4pPr marR="0" lvl="3" algn="l" rtl="0" eaLnBrk="1" hangingPunct="1">
              <a:lnSpc>
                <a:spcPct val="100000"/>
              </a:lnSpc>
              <a:spcBef>
                <a:spcPts val="0"/>
              </a:spcBef>
              <a:spcAft>
                <a:spcPts val="0"/>
              </a:spcAft>
              <a:buClr>
                <a:srgbClr val="97BFAC"/>
              </a:buClr>
              <a:buSzPts val="3000"/>
              <a:buFont typeface="Yellowtail"/>
              <a:buNone/>
              <a:defRPr sz="3000" b="0" i="0" u="none" strike="noStrike" cap="none">
                <a:solidFill>
                  <a:srgbClr val="97BFAC"/>
                </a:solidFill>
                <a:latin typeface="Yellowtail"/>
                <a:ea typeface="Yellowtail"/>
                <a:cs typeface="Yellowtail"/>
                <a:sym typeface="Yellowtail"/>
              </a:defRPr>
            </a:lvl4pPr>
            <a:lvl5pPr marR="0" lvl="4" algn="l" rtl="0" eaLnBrk="1" hangingPunct="1">
              <a:lnSpc>
                <a:spcPct val="100000"/>
              </a:lnSpc>
              <a:spcBef>
                <a:spcPts val="0"/>
              </a:spcBef>
              <a:spcAft>
                <a:spcPts val="0"/>
              </a:spcAft>
              <a:buClr>
                <a:srgbClr val="97BFAC"/>
              </a:buClr>
              <a:buSzPts val="3000"/>
              <a:buFont typeface="Yellowtail"/>
              <a:buNone/>
              <a:defRPr sz="3000" b="0" i="0" u="none" strike="noStrike" cap="none">
                <a:solidFill>
                  <a:srgbClr val="97BFAC"/>
                </a:solidFill>
                <a:latin typeface="Yellowtail"/>
                <a:ea typeface="Yellowtail"/>
                <a:cs typeface="Yellowtail"/>
                <a:sym typeface="Yellowtail"/>
              </a:defRPr>
            </a:lvl5pPr>
            <a:lvl6pPr marR="0" lvl="5" algn="l" rtl="0" eaLnBrk="1" hangingPunct="1">
              <a:lnSpc>
                <a:spcPct val="100000"/>
              </a:lnSpc>
              <a:spcBef>
                <a:spcPts val="0"/>
              </a:spcBef>
              <a:spcAft>
                <a:spcPts val="0"/>
              </a:spcAft>
              <a:buClr>
                <a:srgbClr val="97BFAC"/>
              </a:buClr>
              <a:buSzPts val="3000"/>
              <a:buFont typeface="Yellowtail"/>
              <a:buNone/>
              <a:defRPr sz="3000" b="0" i="0" u="none" strike="noStrike" cap="none">
                <a:solidFill>
                  <a:srgbClr val="97BFAC"/>
                </a:solidFill>
                <a:latin typeface="Yellowtail"/>
                <a:ea typeface="Yellowtail"/>
                <a:cs typeface="Yellowtail"/>
                <a:sym typeface="Yellowtail"/>
              </a:defRPr>
            </a:lvl6pPr>
            <a:lvl7pPr marR="0" lvl="6" algn="l" rtl="0" eaLnBrk="1" hangingPunct="1">
              <a:lnSpc>
                <a:spcPct val="100000"/>
              </a:lnSpc>
              <a:spcBef>
                <a:spcPts val="0"/>
              </a:spcBef>
              <a:spcAft>
                <a:spcPts val="0"/>
              </a:spcAft>
              <a:buClr>
                <a:srgbClr val="97BFAC"/>
              </a:buClr>
              <a:buSzPts val="3000"/>
              <a:buFont typeface="Yellowtail"/>
              <a:buNone/>
              <a:defRPr sz="3000" b="0" i="0" u="none" strike="noStrike" cap="none">
                <a:solidFill>
                  <a:srgbClr val="97BFAC"/>
                </a:solidFill>
                <a:latin typeface="Yellowtail"/>
                <a:ea typeface="Yellowtail"/>
                <a:cs typeface="Yellowtail"/>
                <a:sym typeface="Yellowtail"/>
              </a:defRPr>
            </a:lvl7pPr>
            <a:lvl8pPr marR="0" lvl="7" algn="l" rtl="0" eaLnBrk="1" hangingPunct="1">
              <a:lnSpc>
                <a:spcPct val="100000"/>
              </a:lnSpc>
              <a:spcBef>
                <a:spcPts val="0"/>
              </a:spcBef>
              <a:spcAft>
                <a:spcPts val="0"/>
              </a:spcAft>
              <a:buClr>
                <a:srgbClr val="97BFAC"/>
              </a:buClr>
              <a:buSzPts val="3000"/>
              <a:buFont typeface="Yellowtail"/>
              <a:buNone/>
              <a:defRPr sz="3000" b="0" i="0" u="none" strike="noStrike" cap="none">
                <a:solidFill>
                  <a:srgbClr val="97BFAC"/>
                </a:solidFill>
                <a:latin typeface="Yellowtail"/>
                <a:ea typeface="Yellowtail"/>
                <a:cs typeface="Yellowtail"/>
                <a:sym typeface="Yellowtail"/>
              </a:defRPr>
            </a:lvl8pPr>
            <a:lvl9pPr marR="0" lvl="8" algn="l" rtl="0" eaLnBrk="1" hangingPunct="1">
              <a:lnSpc>
                <a:spcPct val="100000"/>
              </a:lnSpc>
              <a:spcBef>
                <a:spcPts val="0"/>
              </a:spcBef>
              <a:spcAft>
                <a:spcPts val="0"/>
              </a:spcAft>
              <a:buClr>
                <a:srgbClr val="97BFAC"/>
              </a:buClr>
              <a:buSzPts val="3000"/>
              <a:buFont typeface="Yellowtail"/>
              <a:buNone/>
              <a:defRPr sz="3000" b="0" i="0" u="none" strike="noStrike" cap="none">
                <a:solidFill>
                  <a:srgbClr val="97BFAC"/>
                </a:solidFill>
                <a:latin typeface="Yellowtail"/>
                <a:ea typeface="Yellowtail"/>
                <a:cs typeface="Yellowtail"/>
                <a:sym typeface="Yellowtail"/>
              </a:defRPr>
            </a:lvl9pPr>
          </a:lstStyle>
          <a:p>
            <a:pPr algn="ctr"/>
            <a:r>
              <a:rPr lang="zh-TW" altLang="en-US" sz="4400" dirty="0">
                <a:solidFill>
                  <a:schemeClr val="tx2">
                    <a:lumMod val="50000"/>
                  </a:schemeClr>
                </a:solidFill>
                <a:latin typeface="標楷體" panose="03000509000000000000" pitchFamily="65" charset="-120"/>
                <a:ea typeface="標楷體" panose="03000509000000000000" pitchFamily="65" charset="-120"/>
              </a:rPr>
              <a:t>承攬管理之責任</a:t>
            </a:r>
          </a:p>
        </p:txBody>
      </p:sp>
      <p:grpSp>
        <p:nvGrpSpPr>
          <p:cNvPr id="3" name="群組 2"/>
          <p:cNvGrpSpPr/>
          <p:nvPr/>
        </p:nvGrpSpPr>
        <p:grpSpPr>
          <a:xfrm>
            <a:off x="368190" y="1422208"/>
            <a:ext cx="5192577" cy="2838315"/>
            <a:chOff x="1042988" y="1690990"/>
            <a:chExt cx="5689600" cy="4143508"/>
          </a:xfrm>
        </p:grpSpPr>
        <p:sp>
          <p:nvSpPr>
            <p:cNvPr id="4" name="AutoShape 8"/>
            <p:cNvSpPr>
              <a:spLocks noChangeArrowheads="1"/>
            </p:cNvSpPr>
            <p:nvPr/>
          </p:nvSpPr>
          <p:spPr bwMode="auto">
            <a:xfrm>
              <a:off x="1042988" y="1690990"/>
              <a:ext cx="5689600" cy="4143508"/>
            </a:xfrm>
            <a:prstGeom prst="roundRect">
              <a:avLst>
                <a:gd name="adj" fmla="val 16667"/>
              </a:avLst>
            </a:prstGeom>
            <a:gradFill rotWithShape="1">
              <a:gsLst>
                <a:gs pos="0">
                  <a:schemeClr val="bg1"/>
                </a:gs>
                <a:gs pos="100000">
                  <a:srgbClr val="F4EE00"/>
                </a:gs>
              </a:gsLst>
              <a:lin ang="5400000" scaled="1"/>
            </a:gradFill>
            <a:ln w="28575" cap="rnd">
              <a:solidFill>
                <a:schemeClr val="tx1"/>
              </a:solidFill>
              <a:prstDash val="sysDot"/>
              <a:round/>
              <a:headEnd/>
              <a:tailEnd/>
            </a:ln>
          </p:spPr>
          <p:txBody>
            <a:bodyPr wrap="none" anchor="ctr"/>
            <a:lstStyle/>
            <a:p>
              <a:pPr defTabSz="1117613"/>
              <a:endParaRPr lang="zh-TW" altLang="zh-TW" sz="2933" b="1">
                <a:solidFill>
                  <a:srgbClr val="000000"/>
                </a:solidFill>
                <a:latin typeface="Arial" pitchFamily="34" charset="0"/>
                <a:sym typeface="Mangal" pitchFamily="2"/>
              </a:endParaRPr>
            </a:p>
          </p:txBody>
        </p:sp>
        <p:sp>
          <p:nvSpPr>
            <p:cNvPr id="5" name="Rectangle 9"/>
            <p:cNvSpPr>
              <a:spLocks noChangeArrowheads="1"/>
            </p:cNvSpPr>
            <p:nvPr/>
          </p:nvSpPr>
          <p:spPr bwMode="auto">
            <a:xfrm>
              <a:off x="1261819" y="2194875"/>
              <a:ext cx="5322705" cy="2769978"/>
            </a:xfrm>
            <a:prstGeom prst="rect">
              <a:avLst/>
            </a:prstGeom>
            <a:noFill/>
            <a:ln w="9525">
              <a:noFill/>
              <a:miter lim="800000"/>
              <a:headEnd/>
              <a:tailEnd/>
            </a:ln>
          </p:spPr>
          <p:txBody>
            <a:bodyPr wrap="square">
              <a:spAutoFit/>
            </a:bodyPr>
            <a:lstStyle/>
            <a:p>
              <a:pPr defTabSz="1117613"/>
              <a:r>
                <a:rPr lang="zh-TW" altLang="en-US" sz="1955" b="1" dirty="0">
                  <a:solidFill>
                    <a:srgbClr val="000000"/>
                  </a:solidFill>
                  <a:latin typeface="標楷體" panose="03000509000000000000" pitchFamily="65" charset="-120"/>
                  <a:ea typeface="標楷體" panose="03000509000000000000" pitchFamily="65" charset="-120"/>
                </a:rPr>
                <a:t>職安法</a:t>
              </a:r>
              <a:r>
                <a:rPr lang="en-US" altLang="zh-TW" sz="1955" b="1" dirty="0">
                  <a:solidFill>
                    <a:srgbClr val="000000"/>
                  </a:solidFill>
                  <a:latin typeface="標楷體" panose="03000509000000000000" pitchFamily="65" charset="-120"/>
                  <a:ea typeface="標楷體" panose="03000509000000000000" pitchFamily="65" charset="-120"/>
                </a:rPr>
                <a:t>26</a:t>
              </a:r>
              <a:r>
                <a:rPr lang="zh-TW" altLang="en-US" sz="1955" b="1" dirty="0">
                  <a:solidFill>
                    <a:srgbClr val="000000"/>
                  </a:solidFill>
                  <a:latin typeface="標楷體" panose="03000509000000000000" pitchFamily="65" charset="-120"/>
                  <a:ea typeface="標楷體" panose="03000509000000000000" pitchFamily="65" charset="-120"/>
                </a:rPr>
                <a:t>條</a:t>
              </a:r>
              <a:r>
                <a:rPr lang="zh-TW" altLang="en-US" sz="1955" dirty="0">
                  <a:solidFill>
                    <a:srgbClr val="000000"/>
                  </a:solidFill>
                  <a:latin typeface="標楷體" panose="03000509000000000000" pitchFamily="65" charset="-120"/>
                  <a:ea typeface="標楷體" panose="03000509000000000000" pitchFamily="65" charset="-120"/>
                </a:rPr>
                <a:t>：事業單位以其事業之全部或一部分交付承攬時，應於事前告知該承攬人有 關其事業工作環境、危害因素暨本法及有關安全衛生規定應採取之措施。 承攬人就其承攬之全部或一部分交付再承攬時，承攬人亦應依前項規定告 知再承攬人。</a:t>
              </a:r>
              <a:endParaRPr lang="zh-TW" altLang="en-US" sz="2689" b="1" dirty="0">
                <a:solidFill>
                  <a:srgbClr val="000000"/>
                </a:solidFill>
                <a:latin typeface="標楷體" panose="03000509000000000000" pitchFamily="65" charset="-120"/>
                <a:ea typeface="標楷體" panose="03000509000000000000" pitchFamily="65" charset="-120"/>
                <a:sym typeface="Mangal" pitchFamily="2"/>
              </a:endParaRPr>
            </a:p>
          </p:txBody>
        </p:sp>
      </p:grpSp>
      <p:grpSp>
        <p:nvGrpSpPr>
          <p:cNvPr id="6" name="群組 8"/>
          <p:cNvGrpSpPr/>
          <p:nvPr/>
        </p:nvGrpSpPr>
        <p:grpSpPr>
          <a:xfrm>
            <a:off x="5892800" y="1422208"/>
            <a:ext cx="5016557" cy="4356483"/>
            <a:chOff x="771915" y="2923205"/>
            <a:chExt cx="5689600" cy="4076298"/>
          </a:xfrm>
        </p:grpSpPr>
        <p:sp>
          <p:nvSpPr>
            <p:cNvPr id="10" name="AutoShape 8"/>
            <p:cNvSpPr>
              <a:spLocks noChangeArrowheads="1"/>
            </p:cNvSpPr>
            <p:nvPr/>
          </p:nvSpPr>
          <p:spPr bwMode="auto">
            <a:xfrm>
              <a:off x="771915" y="2923205"/>
              <a:ext cx="5689600" cy="4076298"/>
            </a:xfrm>
            <a:prstGeom prst="roundRect">
              <a:avLst>
                <a:gd name="adj" fmla="val 16667"/>
              </a:avLst>
            </a:prstGeom>
            <a:gradFill rotWithShape="1">
              <a:gsLst>
                <a:gs pos="0">
                  <a:schemeClr val="bg1"/>
                </a:gs>
                <a:gs pos="100000">
                  <a:srgbClr val="F4EE00"/>
                </a:gs>
              </a:gsLst>
              <a:lin ang="5400000" scaled="1"/>
            </a:gradFill>
            <a:ln w="28575" cap="rnd">
              <a:solidFill>
                <a:schemeClr val="tx1"/>
              </a:solidFill>
              <a:prstDash val="sysDot"/>
              <a:round/>
              <a:headEnd/>
              <a:tailEnd/>
            </a:ln>
          </p:spPr>
          <p:txBody>
            <a:bodyPr wrap="none" anchor="ctr"/>
            <a:lstStyle/>
            <a:p>
              <a:pPr defTabSz="1117613"/>
              <a:endParaRPr lang="zh-TW" altLang="zh-TW" sz="2933" b="1">
                <a:solidFill>
                  <a:srgbClr val="000000"/>
                </a:solidFill>
                <a:latin typeface="Arial" pitchFamily="34" charset="0"/>
                <a:sym typeface="Mangal" pitchFamily="2"/>
              </a:endParaRPr>
            </a:p>
          </p:txBody>
        </p:sp>
        <p:sp>
          <p:nvSpPr>
            <p:cNvPr id="11" name="Rectangle 9"/>
            <p:cNvSpPr>
              <a:spLocks noChangeArrowheads="1"/>
            </p:cNvSpPr>
            <p:nvPr/>
          </p:nvSpPr>
          <p:spPr bwMode="auto">
            <a:xfrm>
              <a:off x="1129010" y="3088390"/>
              <a:ext cx="5329239" cy="3745927"/>
            </a:xfrm>
            <a:prstGeom prst="rect">
              <a:avLst/>
            </a:prstGeom>
            <a:noFill/>
            <a:ln w="9525">
              <a:noFill/>
              <a:miter lim="800000"/>
              <a:headEnd/>
              <a:tailEnd/>
            </a:ln>
          </p:spPr>
          <p:txBody>
            <a:bodyPr wrap="square">
              <a:spAutoFit/>
            </a:bodyPr>
            <a:lstStyle/>
            <a:p>
              <a:pPr defTabSz="1117613"/>
              <a:r>
                <a:rPr lang="zh-TW" altLang="en-US" sz="1955" b="1" dirty="0">
                  <a:solidFill>
                    <a:srgbClr val="000000"/>
                  </a:solidFill>
                  <a:latin typeface="標楷體" panose="03000509000000000000" pitchFamily="65" charset="-120"/>
                  <a:ea typeface="標楷體" panose="03000509000000000000" pitchFamily="65" charset="-120"/>
                </a:rPr>
                <a:t>職安法</a:t>
              </a:r>
              <a:r>
                <a:rPr lang="en-US" altLang="zh-TW" sz="1955" b="1" dirty="0">
                  <a:solidFill>
                    <a:srgbClr val="000000"/>
                  </a:solidFill>
                  <a:latin typeface="標楷體" panose="03000509000000000000" pitchFamily="65" charset="-120"/>
                  <a:ea typeface="標楷體" panose="03000509000000000000" pitchFamily="65" charset="-120"/>
                </a:rPr>
                <a:t>27</a:t>
              </a:r>
              <a:r>
                <a:rPr lang="zh-TW" altLang="en-US" sz="1955" b="1" dirty="0">
                  <a:solidFill>
                    <a:srgbClr val="000000"/>
                  </a:solidFill>
                  <a:latin typeface="標楷體" panose="03000509000000000000" pitchFamily="65" charset="-120"/>
                  <a:ea typeface="標楷體" panose="03000509000000000000" pitchFamily="65" charset="-120"/>
                </a:rPr>
                <a:t>條：</a:t>
              </a:r>
              <a:r>
                <a:rPr lang="zh-TW" altLang="en-US" sz="1955" dirty="0">
                  <a:solidFill>
                    <a:srgbClr val="000000"/>
                  </a:solidFill>
                  <a:latin typeface="標楷體" panose="03000509000000000000" pitchFamily="65" charset="-120"/>
                  <a:ea typeface="標楷體" panose="03000509000000000000" pitchFamily="65" charset="-120"/>
                </a:rPr>
                <a:t>事業單位與承攬人、再承攬人分別僱用勞工共同作業時，為防止職業災害 ，原事業單位應採取下列必要措施： 一、設置協議組織，並指定工作場所負責人，擔任指揮、監督及協調之工 作。</a:t>
              </a:r>
              <a:endParaRPr lang="en-US" altLang="zh-TW" sz="1955" dirty="0">
                <a:solidFill>
                  <a:srgbClr val="000000"/>
                </a:solidFill>
                <a:latin typeface="標楷體" panose="03000509000000000000" pitchFamily="65" charset="-120"/>
                <a:ea typeface="標楷體" panose="03000509000000000000" pitchFamily="65" charset="-120"/>
              </a:endParaRPr>
            </a:p>
            <a:p>
              <a:pPr defTabSz="1117613"/>
              <a:r>
                <a:rPr lang="zh-TW" altLang="en-US" sz="1955" dirty="0">
                  <a:solidFill>
                    <a:srgbClr val="000000"/>
                  </a:solidFill>
                  <a:latin typeface="標楷體" panose="03000509000000000000" pitchFamily="65" charset="-120"/>
                  <a:ea typeface="標楷體" panose="03000509000000000000" pitchFamily="65" charset="-120"/>
                </a:rPr>
                <a:t>二、工作之連繫與調整。 </a:t>
              </a:r>
              <a:endParaRPr lang="en-US" altLang="zh-TW" sz="1955" dirty="0">
                <a:solidFill>
                  <a:srgbClr val="000000"/>
                </a:solidFill>
                <a:latin typeface="標楷體" panose="03000509000000000000" pitchFamily="65" charset="-120"/>
                <a:ea typeface="標楷體" panose="03000509000000000000" pitchFamily="65" charset="-120"/>
              </a:endParaRPr>
            </a:p>
            <a:p>
              <a:pPr defTabSz="1117613"/>
              <a:r>
                <a:rPr lang="zh-TW" altLang="en-US" sz="1955" dirty="0">
                  <a:solidFill>
                    <a:srgbClr val="000000"/>
                  </a:solidFill>
                  <a:latin typeface="標楷體" panose="03000509000000000000" pitchFamily="65" charset="-120"/>
                  <a:ea typeface="標楷體" panose="03000509000000000000" pitchFamily="65" charset="-120"/>
                </a:rPr>
                <a:t>三、工作場所之巡視。</a:t>
              </a:r>
              <a:endParaRPr lang="en-US" altLang="zh-TW" sz="1955" dirty="0">
                <a:solidFill>
                  <a:srgbClr val="000000"/>
                </a:solidFill>
                <a:latin typeface="標楷體" panose="03000509000000000000" pitchFamily="65" charset="-120"/>
                <a:ea typeface="標楷體" panose="03000509000000000000" pitchFamily="65" charset="-120"/>
              </a:endParaRPr>
            </a:p>
            <a:p>
              <a:pPr defTabSz="1117613"/>
              <a:r>
                <a:rPr lang="zh-TW" altLang="en-US" sz="1955" dirty="0">
                  <a:solidFill>
                    <a:srgbClr val="000000"/>
                  </a:solidFill>
                  <a:latin typeface="標楷體" panose="03000509000000000000" pitchFamily="65" charset="-120"/>
                  <a:ea typeface="標楷體" panose="03000509000000000000" pitchFamily="65" charset="-120"/>
                </a:rPr>
                <a:t>四、相關承攬事業間之安全衛生教育之指導及協助。</a:t>
              </a:r>
              <a:endParaRPr lang="en-US" altLang="zh-TW" sz="1955" dirty="0">
                <a:solidFill>
                  <a:srgbClr val="000000"/>
                </a:solidFill>
                <a:latin typeface="標楷體" panose="03000509000000000000" pitchFamily="65" charset="-120"/>
                <a:ea typeface="標楷體" panose="03000509000000000000" pitchFamily="65" charset="-120"/>
              </a:endParaRPr>
            </a:p>
            <a:p>
              <a:pPr defTabSz="1117613"/>
              <a:r>
                <a:rPr lang="zh-TW" altLang="en-US" sz="1955" dirty="0">
                  <a:solidFill>
                    <a:srgbClr val="000000"/>
                  </a:solidFill>
                  <a:latin typeface="標楷體" panose="03000509000000000000" pitchFamily="65" charset="-120"/>
                  <a:ea typeface="標楷體" panose="03000509000000000000" pitchFamily="65" charset="-120"/>
                </a:rPr>
                <a:t>五、其他為防止職業災害之必要事項。</a:t>
              </a:r>
              <a:endParaRPr lang="en-US" altLang="zh-TW" sz="1955" dirty="0">
                <a:solidFill>
                  <a:srgbClr val="000000"/>
                </a:solidFill>
                <a:latin typeface="標楷體" panose="03000509000000000000" pitchFamily="65" charset="-120"/>
                <a:ea typeface="標楷體" panose="03000509000000000000" pitchFamily="65" charset="-120"/>
              </a:endParaRPr>
            </a:p>
            <a:p>
              <a:pPr defTabSz="1117613"/>
              <a:r>
                <a:rPr lang="zh-TW" altLang="en-US" sz="1955" dirty="0">
                  <a:solidFill>
                    <a:srgbClr val="000000"/>
                  </a:solidFill>
                  <a:latin typeface="標楷體" panose="03000509000000000000" pitchFamily="65" charset="-120"/>
                  <a:ea typeface="標楷體" panose="03000509000000000000" pitchFamily="65" charset="-120"/>
                </a:rPr>
                <a:t> 事業單位分別交付二個以上承攬人共同作業而未參與共同作業時，應指定承攬人之一負前項原事業單位之責任。</a:t>
              </a:r>
              <a:endParaRPr lang="en-US" altLang="zh-TW" sz="1955" b="1" dirty="0">
                <a:solidFill>
                  <a:srgbClr val="000000"/>
                </a:solidFill>
                <a:latin typeface="標楷體" panose="03000509000000000000" pitchFamily="65" charset="-120"/>
                <a:ea typeface="標楷體" panose="03000509000000000000" pitchFamily="65" charset="-120"/>
                <a:sym typeface="Mangal" pitchFamily="2"/>
              </a:endParaRPr>
            </a:p>
          </p:txBody>
        </p:sp>
      </p:grpSp>
      <p:grpSp>
        <p:nvGrpSpPr>
          <p:cNvPr id="7" name="群組 8"/>
          <p:cNvGrpSpPr/>
          <p:nvPr/>
        </p:nvGrpSpPr>
        <p:grpSpPr>
          <a:xfrm>
            <a:off x="368190" y="4596937"/>
            <a:ext cx="5192577" cy="1807300"/>
            <a:chOff x="1042988" y="2108553"/>
            <a:chExt cx="5689600" cy="4143508"/>
          </a:xfrm>
        </p:grpSpPr>
        <p:sp>
          <p:nvSpPr>
            <p:cNvPr id="12" name="AutoShape 8"/>
            <p:cNvSpPr>
              <a:spLocks noChangeArrowheads="1"/>
            </p:cNvSpPr>
            <p:nvPr/>
          </p:nvSpPr>
          <p:spPr bwMode="auto">
            <a:xfrm>
              <a:off x="1042988" y="2108553"/>
              <a:ext cx="5689600" cy="4143508"/>
            </a:xfrm>
            <a:prstGeom prst="roundRect">
              <a:avLst>
                <a:gd name="adj" fmla="val 16667"/>
              </a:avLst>
            </a:prstGeom>
            <a:gradFill rotWithShape="1">
              <a:gsLst>
                <a:gs pos="0">
                  <a:schemeClr val="bg1"/>
                </a:gs>
                <a:gs pos="100000">
                  <a:srgbClr val="F4EE00"/>
                </a:gs>
              </a:gsLst>
              <a:lin ang="5400000" scaled="1"/>
            </a:gradFill>
            <a:ln w="28575" cap="rnd">
              <a:solidFill>
                <a:schemeClr val="tx1"/>
              </a:solidFill>
              <a:prstDash val="sysDot"/>
              <a:round/>
              <a:headEnd/>
              <a:tailEnd/>
            </a:ln>
          </p:spPr>
          <p:txBody>
            <a:bodyPr wrap="none" anchor="ctr"/>
            <a:lstStyle/>
            <a:p>
              <a:pPr defTabSz="1117613"/>
              <a:endParaRPr lang="zh-TW" altLang="zh-TW" sz="2933" b="1">
                <a:solidFill>
                  <a:srgbClr val="000000"/>
                </a:solidFill>
                <a:latin typeface="Arial" pitchFamily="34" charset="0"/>
                <a:sym typeface="Mangal" pitchFamily="2"/>
              </a:endParaRPr>
            </a:p>
          </p:txBody>
        </p:sp>
        <p:sp>
          <p:nvSpPr>
            <p:cNvPr id="13" name="Rectangle 9"/>
            <p:cNvSpPr>
              <a:spLocks noChangeArrowheads="1"/>
            </p:cNvSpPr>
            <p:nvPr/>
          </p:nvSpPr>
          <p:spPr bwMode="auto">
            <a:xfrm>
              <a:off x="1261819" y="2528626"/>
              <a:ext cx="5329236" cy="2970677"/>
            </a:xfrm>
            <a:prstGeom prst="rect">
              <a:avLst/>
            </a:prstGeom>
            <a:noFill/>
            <a:ln w="9525">
              <a:noFill/>
              <a:miter lim="800000"/>
              <a:headEnd/>
              <a:tailEnd/>
            </a:ln>
          </p:spPr>
          <p:txBody>
            <a:bodyPr wrap="square">
              <a:spAutoFit/>
            </a:bodyPr>
            <a:lstStyle/>
            <a:p>
              <a:pPr defTabSz="1117613"/>
              <a:r>
                <a:rPr lang="zh-TW" altLang="en-US" sz="1955" b="1" dirty="0">
                  <a:solidFill>
                    <a:srgbClr val="000000"/>
                  </a:solidFill>
                  <a:latin typeface="標楷體" panose="03000509000000000000" pitchFamily="65" charset="-120"/>
                  <a:ea typeface="標楷體" panose="03000509000000000000" pitchFamily="65" charset="-120"/>
                </a:rPr>
                <a:t>職安法</a:t>
              </a:r>
              <a:r>
                <a:rPr lang="en-US" altLang="zh-TW" sz="1955" b="1" dirty="0">
                  <a:solidFill>
                    <a:srgbClr val="000000"/>
                  </a:solidFill>
                  <a:latin typeface="標楷體" panose="03000509000000000000" pitchFamily="65" charset="-120"/>
                  <a:ea typeface="標楷體" panose="03000509000000000000" pitchFamily="65" charset="-120"/>
                </a:rPr>
                <a:t>28</a:t>
              </a:r>
              <a:r>
                <a:rPr lang="zh-TW" altLang="en-US" sz="1955" b="1" dirty="0">
                  <a:solidFill>
                    <a:srgbClr val="000000"/>
                  </a:solidFill>
                  <a:latin typeface="標楷體" panose="03000509000000000000" pitchFamily="65" charset="-120"/>
                  <a:ea typeface="標楷體" panose="03000509000000000000" pitchFamily="65" charset="-120"/>
                </a:rPr>
                <a:t>條：</a:t>
              </a:r>
              <a:r>
                <a:rPr lang="zh-TW" altLang="en-US" sz="1955" dirty="0">
                  <a:solidFill>
                    <a:srgbClr val="000000"/>
                  </a:solidFill>
                  <a:latin typeface="標楷體" panose="03000509000000000000" pitchFamily="65" charset="-120"/>
                  <a:ea typeface="標楷體" panose="03000509000000000000" pitchFamily="65" charset="-120"/>
                </a:rPr>
                <a:t>二個以上之事業單位分別出資共同承攬工程時，應互推一人為代表人；該代表人視為該工程之事業雇主，負本法雇主防止職業災害之責任。 </a:t>
              </a:r>
              <a:endParaRPr lang="zh-TW" altLang="en-US" sz="2689" b="1" dirty="0">
                <a:solidFill>
                  <a:srgbClr val="000000"/>
                </a:solidFill>
                <a:latin typeface="標楷體" panose="03000509000000000000" pitchFamily="65" charset="-120"/>
                <a:ea typeface="標楷體" panose="03000509000000000000" pitchFamily="65" charset="-120"/>
                <a:sym typeface="Mangal" pitchFamily="2"/>
              </a:endParaRPr>
            </a:p>
          </p:txBody>
        </p:sp>
      </p:grpSp>
    </p:spTree>
    <p:extLst>
      <p:ext uri="{BB962C8B-B14F-4D97-AF65-F5344CB8AC3E}">
        <p14:creationId xmlns:p14="http://schemas.microsoft.com/office/powerpoint/2010/main" val="1222111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idx="4294967295"/>
          </p:nvPr>
        </p:nvSpPr>
        <p:spPr>
          <a:xfrm>
            <a:off x="1473200" y="301011"/>
            <a:ext cx="8012800" cy="1143200"/>
          </a:xfrm>
          <a:prstGeom prst="rect">
            <a:avLst/>
          </a:prstGeom>
          <a:noFill/>
          <a:ln>
            <a:noFill/>
          </a:ln>
        </p:spPr>
        <p:txBody>
          <a:bodyPr spcFirstLastPara="1" wrap="square" lIns="68562" tIns="68562" rIns="68562" bIns="68562" anchor="ctr" anchorCtr="0">
            <a:noAutofit/>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97BFAC"/>
              </a:buClr>
              <a:buSzPts val="3000"/>
              <a:buFont typeface="Yellowtail"/>
              <a:buNone/>
              <a:defRPr sz="3000" b="0" i="0" u="none" strike="noStrike" cap="none">
                <a:solidFill>
                  <a:srgbClr val="97BFAC"/>
                </a:solidFill>
                <a:latin typeface="Yellowtail"/>
                <a:ea typeface="Yellowtail"/>
                <a:cs typeface="Yellowtail"/>
                <a:sym typeface="Yellowtail"/>
              </a:defRPr>
            </a:lvl1pPr>
            <a:lvl2pPr marR="0" lvl="1" algn="l" rtl="0" eaLnBrk="1" hangingPunct="1">
              <a:lnSpc>
                <a:spcPct val="100000"/>
              </a:lnSpc>
              <a:spcBef>
                <a:spcPts val="0"/>
              </a:spcBef>
              <a:spcAft>
                <a:spcPts val="0"/>
              </a:spcAft>
              <a:buClr>
                <a:srgbClr val="97BFAC"/>
              </a:buClr>
              <a:buSzPts val="3000"/>
              <a:buFont typeface="Yellowtail"/>
              <a:buNone/>
              <a:defRPr sz="3000" b="0" i="0" u="none" strike="noStrike" cap="none">
                <a:solidFill>
                  <a:srgbClr val="97BFAC"/>
                </a:solidFill>
                <a:latin typeface="Yellowtail"/>
                <a:ea typeface="Yellowtail"/>
                <a:cs typeface="Yellowtail"/>
                <a:sym typeface="Yellowtail"/>
              </a:defRPr>
            </a:lvl2pPr>
            <a:lvl3pPr marR="0" lvl="2" algn="l" rtl="0" eaLnBrk="1" hangingPunct="1">
              <a:lnSpc>
                <a:spcPct val="100000"/>
              </a:lnSpc>
              <a:spcBef>
                <a:spcPts val="0"/>
              </a:spcBef>
              <a:spcAft>
                <a:spcPts val="0"/>
              </a:spcAft>
              <a:buClr>
                <a:srgbClr val="97BFAC"/>
              </a:buClr>
              <a:buSzPts val="3000"/>
              <a:buFont typeface="Yellowtail"/>
              <a:buNone/>
              <a:defRPr sz="3000" b="0" i="0" u="none" strike="noStrike" cap="none">
                <a:solidFill>
                  <a:srgbClr val="97BFAC"/>
                </a:solidFill>
                <a:latin typeface="Yellowtail"/>
                <a:ea typeface="Yellowtail"/>
                <a:cs typeface="Yellowtail"/>
                <a:sym typeface="Yellowtail"/>
              </a:defRPr>
            </a:lvl3pPr>
            <a:lvl4pPr marR="0" lvl="3" algn="l" rtl="0" eaLnBrk="1" hangingPunct="1">
              <a:lnSpc>
                <a:spcPct val="100000"/>
              </a:lnSpc>
              <a:spcBef>
                <a:spcPts val="0"/>
              </a:spcBef>
              <a:spcAft>
                <a:spcPts val="0"/>
              </a:spcAft>
              <a:buClr>
                <a:srgbClr val="97BFAC"/>
              </a:buClr>
              <a:buSzPts val="3000"/>
              <a:buFont typeface="Yellowtail"/>
              <a:buNone/>
              <a:defRPr sz="3000" b="0" i="0" u="none" strike="noStrike" cap="none">
                <a:solidFill>
                  <a:srgbClr val="97BFAC"/>
                </a:solidFill>
                <a:latin typeface="Yellowtail"/>
                <a:ea typeface="Yellowtail"/>
                <a:cs typeface="Yellowtail"/>
                <a:sym typeface="Yellowtail"/>
              </a:defRPr>
            </a:lvl4pPr>
            <a:lvl5pPr marR="0" lvl="4" algn="l" rtl="0" eaLnBrk="1" hangingPunct="1">
              <a:lnSpc>
                <a:spcPct val="100000"/>
              </a:lnSpc>
              <a:spcBef>
                <a:spcPts val="0"/>
              </a:spcBef>
              <a:spcAft>
                <a:spcPts val="0"/>
              </a:spcAft>
              <a:buClr>
                <a:srgbClr val="97BFAC"/>
              </a:buClr>
              <a:buSzPts val="3000"/>
              <a:buFont typeface="Yellowtail"/>
              <a:buNone/>
              <a:defRPr sz="3000" b="0" i="0" u="none" strike="noStrike" cap="none">
                <a:solidFill>
                  <a:srgbClr val="97BFAC"/>
                </a:solidFill>
                <a:latin typeface="Yellowtail"/>
                <a:ea typeface="Yellowtail"/>
                <a:cs typeface="Yellowtail"/>
                <a:sym typeface="Yellowtail"/>
              </a:defRPr>
            </a:lvl5pPr>
            <a:lvl6pPr marR="0" lvl="5" algn="l" rtl="0" eaLnBrk="1" hangingPunct="1">
              <a:lnSpc>
                <a:spcPct val="100000"/>
              </a:lnSpc>
              <a:spcBef>
                <a:spcPts val="0"/>
              </a:spcBef>
              <a:spcAft>
                <a:spcPts val="0"/>
              </a:spcAft>
              <a:buClr>
                <a:srgbClr val="97BFAC"/>
              </a:buClr>
              <a:buSzPts val="3000"/>
              <a:buFont typeface="Yellowtail"/>
              <a:buNone/>
              <a:defRPr sz="3000" b="0" i="0" u="none" strike="noStrike" cap="none">
                <a:solidFill>
                  <a:srgbClr val="97BFAC"/>
                </a:solidFill>
                <a:latin typeface="Yellowtail"/>
                <a:ea typeface="Yellowtail"/>
                <a:cs typeface="Yellowtail"/>
                <a:sym typeface="Yellowtail"/>
              </a:defRPr>
            </a:lvl6pPr>
            <a:lvl7pPr marR="0" lvl="6" algn="l" rtl="0" eaLnBrk="1" hangingPunct="1">
              <a:lnSpc>
                <a:spcPct val="100000"/>
              </a:lnSpc>
              <a:spcBef>
                <a:spcPts val="0"/>
              </a:spcBef>
              <a:spcAft>
                <a:spcPts val="0"/>
              </a:spcAft>
              <a:buClr>
                <a:srgbClr val="97BFAC"/>
              </a:buClr>
              <a:buSzPts val="3000"/>
              <a:buFont typeface="Yellowtail"/>
              <a:buNone/>
              <a:defRPr sz="3000" b="0" i="0" u="none" strike="noStrike" cap="none">
                <a:solidFill>
                  <a:srgbClr val="97BFAC"/>
                </a:solidFill>
                <a:latin typeface="Yellowtail"/>
                <a:ea typeface="Yellowtail"/>
                <a:cs typeface="Yellowtail"/>
                <a:sym typeface="Yellowtail"/>
              </a:defRPr>
            </a:lvl7pPr>
            <a:lvl8pPr marR="0" lvl="7" algn="l" rtl="0" eaLnBrk="1" hangingPunct="1">
              <a:lnSpc>
                <a:spcPct val="100000"/>
              </a:lnSpc>
              <a:spcBef>
                <a:spcPts val="0"/>
              </a:spcBef>
              <a:spcAft>
                <a:spcPts val="0"/>
              </a:spcAft>
              <a:buClr>
                <a:srgbClr val="97BFAC"/>
              </a:buClr>
              <a:buSzPts val="3000"/>
              <a:buFont typeface="Yellowtail"/>
              <a:buNone/>
              <a:defRPr sz="3000" b="0" i="0" u="none" strike="noStrike" cap="none">
                <a:solidFill>
                  <a:srgbClr val="97BFAC"/>
                </a:solidFill>
                <a:latin typeface="Yellowtail"/>
                <a:ea typeface="Yellowtail"/>
                <a:cs typeface="Yellowtail"/>
                <a:sym typeface="Yellowtail"/>
              </a:defRPr>
            </a:lvl8pPr>
            <a:lvl9pPr marR="0" lvl="8" algn="l" rtl="0" eaLnBrk="1" hangingPunct="1">
              <a:lnSpc>
                <a:spcPct val="100000"/>
              </a:lnSpc>
              <a:spcBef>
                <a:spcPts val="0"/>
              </a:spcBef>
              <a:spcAft>
                <a:spcPts val="0"/>
              </a:spcAft>
              <a:buClr>
                <a:srgbClr val="97BFAC"/>
              </a:buClr>
              <a:buSzPts val="3000"/>
              <a:buFont typeface="Yellowtail"/>
              <a:buNone/>
              <a:defRPr sz="3000" b="0" i="0" u="none" strike="noStrike" cap="none">
                <a:solidFill>
                  <a:srgbClr val="97BFAC"/>
                </a:solidFill>
                <a:latin typeface="Yellowtail"/>
                <a:ea typeface="Yellowtail"/>
                <a:cs typeface="Yellowtail"/>
                <a:sym typeface="Yellowtail"/>
              </a:defRPr>
            </a:lvl9pPr>
          </a:lstStyle>
          <a:p>
            <a:pPr algn="ctr"/>
            <a:r>
              <a:rPr lang="zh-TW" altLang="en-US" sz="4800" dirty="0">
                <a:solidFill>
                  <a:srgbClr val="0070C0"/>
                </a:solidFill>
                <a:latin typeface="標楷體" panose="03000509000000000000" pitchFamily="65" charset="-120"/>
                <a:ea typeface="標楷體" panose="03000509000000000000" pitchFamily="65" charset="-120"/>
              </a:rPr>
              <a:t>職業災害</a:t>
            </a:r>
          </a:p>
        </p:txBody>
      </p:sp>
      <p:sp>
        <p:nvSpPr>
          <p:cNvPr id="3" name="Rectangle 3"/>
          <p:cNvSpPr txBox="1">
            <a:spLocks noChangeArrowheads="1"/>
          </p:cNvSpPr>
          <p:nvPr/>
        </p:nvSpPr>
        <p:spPr>
          <a:xfrm>
            <a:off x="1100139" y="1664235"/>
            <a:ext cx="9239603" cy="1584176"/>
          </a:xfrm>
          <a:prstGeom prst="rect">
            <a:avLst/>
          </a:prstGeom>
          <a:solidFill>
            <a:schemeClr val="bg1"/>
          </a:solidFill>
          <a:ln>
            <a:solidFill>
              <a:schemeClr val="tx1"/>
            </a:solidFill>
          </a:ln>
        </p:spPr>
        <p:txBody>
          <a:bodyPr vert="horz">
            <a:normAutofit/>
          </a:bodyPr>
          <a:lstStyle/>
          <a:p>
            <a:pPr defTabSz="1117613">
              <a:spcAft>
                <a:spcPts val="733"/>
              </a:spcAft>
              <a:buClr>
                <a:srgbClr val="D89F39"/>
              </a:buClr>
              <a:buSzPct val="60000"/>
              <a:defRPr/>
            </a:pPr>
            <a:r>
              <a:rPr lang="zh-TW" altLang="en-US" sz="2933" dirty="0">
                <a:solidFill>
                  <a:srgbClr val="0000FF"/>
                </a:solidFill>
                <a:latin typeface="Arial"/>
                <a:ea typeface="標楷體" pitchFamily="65" charset="-120"/>
              </a:rPr>
              <a:t>職業災害：指因</a:t>
            </a:r>
            <a:r>
              <a:rPr lang="zh-TW" altLang="en-US" sz="2933" u="sng" dirty="0">
                <a:solidFill>
                  <a:srgbClr val="660066"/>
                </a:solidFill>
                <a:latin typeface="Arial"/>
                <a:ea typeface="標楷體" pitchFamily="65" charset="-120"/>
              </a:rPr>
              <a:t>勞動場所</a:t>
            </a:r>
            <a:r>
              <a:rPr lang="zh-TW" altLang="en-US" sz="2933" dirty="0">
                <a:solidFill>
                  <a:srgbClr val="0000FF"/>
                </a:solidFill>
                <a:latin typeface="Arial"/>
                <a:ea typeface="標楷體" pitchFamily="65" charset="-120"/>
              </a:rPr>
              <a:t>之建築物、</a:t>
            </a:r>
            <a:r>
              <a:rPr lang="zh-TW" altLang="en-US" sz="2933" u="sng" dirty="0">
                <a:solidFill>
                  <a:srgbClr val="660066"/>
                </a:solidFill>
                <a:latin typeface="Arial"/>
                <a:ea typeface="標楷體" pitchFamily="65" charset="-120"/>
              </a:rPr>
              <a:t>機械</a:t>
            </a:r>
            <a:r>
              <a:rPr lang="zh-TW" altLang="en-US" sz="2933" dirty="0">
                <a:solidFill>
                  <a:srgbClr val="0000FF"/>
                </a:solidFill>
                <a:latin typeface="Arial"/>
                <a:ea typeface="標楷體" pitchFamily="65" charset="-120"/>
              </a:rPr>
              <a:t>、設備、原料、材料、</a:t>
            </a:r>
            <a:r>
              <a:rPr lang="zh-TW" altLang="en-US" sz="2933" u="sng" dirty="0">
                <a:solidFill>
                  <a:srgbClr val="660066"/>
                </a:solidFill>
                <a:latin typeface="Arial"/>
                <a:ea typeface="標楷體" pitchFamily="65" charset="-120"/>
              </a:rPr>
              <a:t>化學品</a:t>
            </a:r>
            <a:r>
              <a:rPr lang="zh-TW" altLang="en-US" sz="2933" dirty="0">
                <a:solidFill>
                  <a:srgbClr val="0000FF"/>
                </a:solidFill>
                <a:latin typeface="Arial"/>
                <a:ea typeface="標楷體" pitchFamily="65" charset="-120"/>
              </a:rPr>
              <a:t>、氣體、蒸氣、粉塵等或作業活動及其他職業上原因引起之</a:t>
            </a:r>
            <a:r>
              <a:rPr lang="zh-TW" altLang="en-US" sz="2933" u="sng" dirty="0">
                <a:solidFill>
                  <a:srgbClr val="660066"/>
                </a:solidFill>
                <a:latin typeface="Arial"/>
                <a:ea typeface="標楷體" pitchFamily="65" charset="-120"/>
              </a:rPr>
              <a:t>工作者</a:t>
            </a:r>
            <a:r>
              <a:rPr lang="zh-TW" altLang="en-US" sz="2933" dirty="0">
                <a:solidFill>
                  <a:srgbClr val="0000FF"/>
                </a:solidFill>
                <a:latin typeface="Arial"/>
                <a:ea typeface="標楷體" pitchFamily="65" charset="-120"/>
              </a:rPr>
              <a:t>疾病、傷害、</a:t>
            </a:r>
            <a:r>
              <a:rPr lang="zh-TW" altLang="en-US" sz="2933" u="sng" dirty="0">
                <a:solidFill>
                  <a:srgbClr val="660066"/>
                </a:solidFill>
                <a:latin typeface="Arial"/>
                <a:ea typeface="標楷體" pitchFamily="65" charset="-120"/>
              </a:rPr>
              <a:t>失能</a:t>
            </a:r>
            <a:r>
              <a:rPr lang="zh-TW" altLang="en-US" sz="2933" dirty="0">
                <a:solidFill>
                  <a:srgbClr val="CCCCCC"/>
                </a:solidFill>
                <a:latin typeface="Arial"/>
                <a:ea typeface="標楷體" pitchFamily="65" charset="-120"/>
              </a:rPr>
              <a:t>或死亡。</a:t>
            </a:r>
            <a:endParaRPr lang="zh-TW" altLang="en-US" sz="2933" dirty="0">
              <a:solidFill>
                <a:srgbClr val="FF0000"/>
              </a:solidFill>
              <a:latin typeface="Arial"/>
              <a:ea typeface="標楷體" pitchFamily="65" charset="-120"/>
            </a:endParaRPr>
          </a:p>
        </p:txBody>
      </p:sp>
      <p:sp>
        <p:nvSpPr>
          <p:cNvPr id="4" name="Text Box 11"/>
          <p:cNvSpPr txBox="1">
            <a:spLocks noChangeArrowheads="1"/>
          </p:cNvSpPr>
          <p:nvPr/>
        </p:nvSpPr>
        <p:spPr bwMode="auto">
          <a:xfrm>
            <a:off x="2780851" y="3688460"/>
            <a:ext cx="6073070" cy="1738168"/>
          </a:xfrm>
          <a:prstGeom prst="rect">
            <a:avLst/>
          </a:prstGeom>
          <a:noFill/>
          <a:ln w="9525" algn="ctr">
            <a:solidFill>
              <a:schemeClr val="accent1"/>
            </a:solidFill>
            <a:miter lim="800000"/>
            <a:headEnd/>
            <a:tailEnd/>
          </a:ln>
          <a:effectLst/>
        </p:spPr>
        <p:txBody>
          <a:bodyPr>
            <a:spAutoFit/>
          </a:bodyPr>
          <a:lstStyle/>
          <a:p>
            <a:pPr defTabSz="1117613">
              <a:buFontTx/>
              <a:buChar char="•"/>
              <a:defRPr/>
            </a:pPr>
            <a:r>
              <a:rPr lang="zh-TW" altLang="en-US" sz="1650" b="1" dirty="0">
                <a:solidFill>
                  <a:srgbClr val="FF0000"/>
                </a:solidFill>
                <a:latin typeface="標楷體" pitchFamily="65" charset="-120"/>
                <a:ea typeface="標楷體" pitchFamily="65" charset="-120"/>
              </a:rPr>
              <a:t>所稱</a:t>
            </a:r>
            <a:r>
              <a:rPr lang="zh-TW" altLang="en-US" sz="2445" b="1" u="sng"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勞動場所</a:t>
            </a:r>
            <a:r>
              <a:rPr lang="zh-TW" altLang="en-US" sz="1650" b="1" dirty="0">
                <a:solidFill>
                  <a:srgbClr val="FF0000"/>
                </a:solidFill>
                <a:latin typeface="標楷體" pitchFamily="65" charset="-120"/>
                <a:ea typeface="標楷體" pitchFamily="65" charset="-120"/>
              </a:rPr>
              <a:t>，指下列場所之ㄧ者：</a:t>
            </a:r>
            <a:endParaRPr lang="en-US" altLang="zh-TW" sz="1650" b="1" dirty="0">
              <a:solidFill>
                <a:srgbClr val="FF0000"/>
              </a:solidFill>
              <a:latin typeface="標楷體" pitchFamily="65" charset="-120"/>
              <a:ea typeface="標楷體" pitchFamily="65" charset="-120"/>
            </a:endParaRPr>
          </a:p>
          <a:p>
            <a:pPr marL="977911" lvl="1" indent="-419105" defTabSz="1117613">
              <a:buFont typeface="+mj-lt"/>
              <a:buAutoNum type="alphaLcParenR"/>
              <a:defRPr/>
            </a:pPr>
            <a:r>
              <a:rPr lang="zh-TW" altLang="en-US" sz="1650" b="1" u="sng" dirty="0">
                <a:solidFill>
                  <a:srgbClr val="6600CC"/>
                </a:solidFill>
                <a:latin typeface="標楷體" pitchFamily="65" charset="-120"/>
                <a:ea typeface="標楷體" pitchFamily="65" charset="-120"/>
              </a:rPr>
              <a:t>於勞動契約存續中，由雇主所提示，使勞工履行契約提供勞務之場所</a:t>
            </a:r>
            <a:r>
              <a:rPr lang="zh-TW" altLang="en-US" sz="1650" b="1" dirty="0">
                <a:solidFill>
                  <a:srgbClr val="6600CC"/>
                </a:solidFill>
                <a:latin typeface="標楷體" pitchFamily="65" charset="-120"/>
                <a:ea typeface="標楷體" pitchFamily="65" charset="-120"/>
              </a:rPr>
              <a:t>。</a:t>
            </a:r>
          </a:p>
          <a:p>
            <a:pPr marL="977911" lvl="1" indent="-419105" defTabSz="1117613">
              <a:buFont typeface="+mj-lt"/>
              <a:buAutoNum type="alphaLcParenR"/>
              <a:defRPr/>
            </a:pPr>
            <a:r>
              <a:rPr lang="zh-TW" altLang="en-US" sz="1650" b="1" dirty="0">
                <a:solidFill>
                  <a:srgbClr val="6600CC"/>
                </a:solidFill>
                <a:latin typeface="標楷體" pitchFamily="65" charset="-120"/>
                <a:ea typeface="標楷體" pitchFamily="65" charset="-120"/>
              </a:rPr>
              <a:t>自營作業者或其他受工作場所負責人指揮或監督從事勞動之人員，實際從事勞動之場所。</a:t>
            </a:r>
          </a:p>
          <a:p>
            <a:pPr marL="977911" lvl="1" indent="-419105" defTabSz="1117613">
              <a:buFont typeface="+mj-lt"/>
              <a:buAutoNum type="alphaLcParenR"/>
              <a:defRPr/>
            </a:pPr>
            <a:r>
              <a:rPr lang="zh-TW" altLang="en-US" sz="1650" b="1" dirty="0">
                <a:solidFill>
                  <a:srgbClr val="6600CC"/>
                </a:solidFill>
                <a:latin typeface="標楷體" pitchFamily="65" charset="-120"/>
                <a:ea typeface="標楷體" pitchFamily="65" charset="-120"/>
              </a:rPr>
              <a:t>其他經中央主管機關指定之場所。</a:t>
            </a:r>
          </a:p>
        </p:txBody>
      </p:sp>
    </p:spTree>
    <p:extLst>
      <p:ext uri="{BB962C8B-B14F-4D97-AF65-F5344CB8AC3E}">
        <p14:creationId xmlns:p14="http://schemas.microsoft.com/office/powerpoint/2010/main" val="3188347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10"/>
          <p:cNvSpPr txBox="1">
            <a:spLocks noGrp="1"/>
          </p:cNvSpPr>
          <p:nvPr>
            <p:ph type="title"/>
          </p:nvPr>
        </p:nvSpPr>
        <p:spPr>
          <a:xfrm>
            <a:off x="895410" y="1250793"/>
            <a:ext cx="7791602" cy="588918"/>
          </a:xfrm>
          <a:prstGeom prst="rect">
            <a:avLst/>
          </a:prstGeom>
        </p:spPr>
        <p:txBody>
          <a:bodyPr vert="horz" wrap="square" lIns="0" tIns="11087" rIns="0" bIns="0" rtlCol="0" anchor="ctr">
            <a:spAutoFit/>
          </a:bodyPr>
          <a:lstStyle/>
          <a:p>
            <a:pPr marL="11087">
              <a:lnSpc>
                <a:spcPct val="100000"/>
              </a:lnSpc>
              <a:spcBef>
                <a:spcPts val="87"/>
              </a:spcBef>
              <a:tabLst>
                <a:tab pos="4071486" algn="l"/>
                <a:tab pos="4918050" algn="l"/>
              </a:tabLst>
            </a:pPr>
            <a:r>
              <a:rPr lang="zh-TW" altLang="en-US" sz="3754" b="1" dirty="0">
                <a:latin typeface="微軟正黑體" panose="020B0604030504040204" pitchFamily="34" charset="-120"/>
                <a:ea typeface="微軟正黑體" panose="020B0604030504040204" pitchFamily="34" charset="-120"/>
              </a:rPr>
              <a:t>貳</a:t>
            </a:r>
            <a:r>
              <a:rPr sz="3754" b="1" spc="5" dirty="0">
                <a:latin typeface="微軟正黑體" panose="020B0604030504040204" pitchFamily="34" charset="-120"/>
                <a:ea typeface="微軟正黑體" panose="020B0604030504040204" pitchFamily="34" charset="-120"/>
              </a:rPr>
              <a:t>、</a:t>
            </a:r>
            <a:r>
              <a:rPr lang="zh-TW" altLang="en-US" sz="3754" b="1" spc="-9" dirty="0">
                <a:latin typeface="微軟正黑體" panose="020B0604030504040204" pitchFamily="34" charset="-120"/>
                <a:ea typeface="微軟正黑體" panose="020B0604030504040204" pitchFamily="34" charset="-120"/>
              </a:rPr>
              <a:t>衛生與健康</a:t>
            </a:r>
            <a:endParaRPr sz="3754" b="1" dirty="0">
              <a:latin typeface="微軟正黑體" panose="020B0604030504040204" pitchFamily="34" charset="-120"/>
              <a:ea typeface="微軟正黑體" panose="020B0604030504040204" pitchFamily="34" charset="-120"/>
            </a:endParaRPr>
          </a:p>
        </p:txBody>
      </p:sp>
      <p:sp>
        <p:nvSpPr>
          <p:cNvPr id="11" name="object 11"/>
          <p:cNvSpPr txBox="1"/>
          <p:nvPr/>
        </p:nvSpPr>
        <p:spPr>
          <a:xfrm>
            <a:off x="1140108" y="2524937"/>
            <a:ext cx="4646134" cy="1845523"/>
          </a:xfrm>
          <a:prstGeom prst="rect">
            <a:avLst/>
          </a:prstGeom>
        </p:spPr>
        <p:txBody>
          <a:bodyPr vert="horz" wrap="square" lIns="0" tIns="194582" rIns="0" bIns="0" rtlCol="0">
            <a:spAutoFit/>
          </a:bodyPr>
          <a:lstStyle/>
          <a:p>
            <a:pPr marL="11087">
              <a:spcBef>
                <a:spcPts val="1532"/>
              </a:spcBef>
            </a:pPr>
            <a:r>
              <a:rPr lang="zh-TW" altLang="en-US" sz="2794" b="1" spc="9" dirty="0">
                <a:latin typeface="標楷體" panose="03000509000000000000" pitchFamily="65" charset="-120"/>
                <a:ea typeface="標楷體" panose="03000509000000000000" pitchFamily="65" charset="-120"/>
                <a:cs typeface="Microsoft JhengHei"/>
              </a:rPr>
              <a:t>一、職業衛生</a:t>
            </a:r>
            <a:endParaRPr lang="en-US" altLang="zh-TW" sz="2794" b="1" spc="9" dirty="0">
              <a:latin typeface="標楷體" panose="03000509000000000000" pitchFamily="65" charset="-120"/>
              <a:ea typeface="標楷體" panose="03000509000000000000" pitchFamily="65" charset="-120"/>
              <a:cs typeface="Microsoft JhengHei"/>
            </a:endParaRPr>
          </a:p>
          <a:p>
            <a:pPr marL="11087">
              <a:spcBef>
                <a:spcPts val="1445"/>
              </a:spcBef>
            </a:pPr>
            <a:r>
              <a:rPr sz="2794" b="1" dirty="0">
                <a:latin typeface="標楷體" panose="03000509000000000000" pitchFamily="65" charset="-120"/>
                <a:ea typeface="標楷體" panose="03000509000000000000" pitchFamily="65" charset="-120"/>
                <a:cs typeface="Microsoft JhengHei"/>
              </a:rPr>
              <a:t>二</a:t>
            </a:r>
            <a:r>
              <a:rPr sz="2794" b="1" spc="9" dirty="0">
                <a:latin typeface="標楷體" panose="03000509000000000000" pitchFamily="65" charset="-120"/>
                <a:ea typeface="標楷體" panose="03000509000000000000" pitchFamily="65" charset="-120"/>
                <a:cs typeface="Microsoft JhengHei"/>
              </a:rPr>
              <a:t>、</a:t>
            </a:r>
            <a:r>
              <a:rPr lang="zh-TW" altLang="en-US" sz="2794" b="1" spc="9" dirty="0">
                <a:latin typeface="標楷體" panose="03000509000000000000" pitchFamily="65" charset="-120"/>
                <a:ea typeface="標楷體" panose="03000509000000000000" pitchFamily="65" charset="-120"/>
                <a:cs typeface="Microsoft JhengHei"/>
              </a:rPr>
              <a:t>健康的概念</a:t>
            </a:r>
            <a:endParaRPr lang="en-US" altLang="zh-TW" sz="2794" b="1" dirty="0">
              <a:latin typeface="標楷體" panose="03000509000000000000" pitchFamily="65" charset="-120"/>
              <a:ea typeface="標楷體" panose="03000509000000000000" pitchFamily="65" charset="-120"/>
            </a:endParaRPr>
          </a:p>
          <a:p>
            <a:pPr marL="11087">
              <a:spcBef>
                <a:spcPts val="1445"/>
              </a:spcBef>
            </a:pPr>
            <a:r>
              <a:rPr sz="2794" b="1" dirty="0">
                <a:latin typeface="標楷體" panose="03000509000000000000" pitchFamily="65" charset="-120"/>
                <a:ea typeface="標楷體" panose="03000509000000000000" pitchFamily="65" charset="-120"/>
                <a:cs typeface="Microsoft JhengHei"/>
              </a:rPr>
              <a:t>三</a:t>
            </a:r>
            <a:r>
              <a:rPr sz="2794" b="1" spc="9" dirty="0">
                <a:latin typeface="標楷體" panose="03000509000000000000" pitchFamily="65" charset="-120"/>
                <a:ea typeface="標楷體" panose="03000509000000000000" pitchFamily="65" charset="-120"/>
                <a:cs typeface="Microsoft JhengHei"/>
              </a:rPr>
              <a:t>、</a:t>
            </a:r>
            <a:r>
              <a:rPr lang="zh-TW" altLang="en-US" sz="2794" b="1" spc="9" dirty="0">
                <a:latin typeface="標楷體" panose="03000509000000000000" pitchFamily="65" charset="-120"/>
                <a:ea typeface="標楷體" panose="03000509000000000000" pitchFamily="65" charset="-120"/>
                <a:cs typeface="Microsoft JhengHei"/>
              </a:rPr>
              <a:t>健康的工作場所</a:t>
            </a:r>
            <a:endParaRPr sz="2794" b="1" dirty="0">
              <a:latin typeface="標楷體" panose="03000509000000000000" pitchFamily="65" charset="-120"/>
              <a:ea typeface="標楷體" panose="03000509000000000000" pitchFamily="65" charset="-120"/>
            </a:endParaRPr>
          </a:p>
        </p:txBody>
      </p:sp>
      <p:grpSp>
        <p:nvGrpSpPr>
          <p:cNvPr id="12" name="object 12"/>
          <p:cNvGrpSpPr/>
          <p:nvPr/>
        </p:nvGrpSpPr>
        <p:grpSpPr>
          <a:xfrm>
            <a:off x="1063493" y="2228065"/>
            <a:ext cx="6885214" cy="102558"/>
            <a:chOff x="405382" y="2028444"/>
            <a:chExt cx="7886700" cy="117475"/>
          </a:xfrm>
        </p:grpSpPr>
        <p:sp>
          <p:nvSpPr>
            <p:cNvPr id="13" name="object 13"/>
            <p:cNvSpPr/>
            <p:nvPr/>
          </p:nvSpPr>
          <p:spPr>
            <a:xfrm>
              <a:off x="405382" y="2100072"/>
              <a:ext cx="7886700" cy="46355"/>
            </a:xfrm>
            <a:custGeom>
              <a:avLst/>
              <a:gdLst/>
              <a:ahLst/>
              <a:cxnLst/>
              <a:rect l="l" t="t" r="r" b="b"/>
              <a:pathLst>
                <a:path w="7886700" h="46355">
                  <a:moveTo>
                    <a:pt x="0" y="0"/>
                  </a:moveTo>
                  <a:lnTo>
                    <a:pt x="0" y="41275"/>
                  </a:lnTo>
                  <a:lnTo>
                    <a:pt x="7886700" y="45848"/>
                  </a:lnTo>
                  <a:lnTo>
                    <a:pt x="7886700" y="4573"/>
                  </a:lnTo>
                  <a:lnTo>
                    <a:pt x="0" y="0"/>
                  </a:lnTo>
                  <a:close/>
                </a:path>
              </a:pathLst>
            </a:custGeom>
            <a:solidFill>
              <a:srgbClr val="FFC000"/>
            </a:solidFill>
          </p:spPr>
          <p:txBody>
            <a:bodyPr wrap="square" lIns="0" tIns="0" rIns="0" bIns="0" rtlCol="0"/>
            <a:lstStyle/>
            <a:p>
              <a:endParaRPr sz="1571"/>
            </a:p>
          </p:txBody>
        </p:sp>
        <p:sp>
          <p:nvSpPr>
            <p:cNvPr id="14" name="object 14"/>
            <p:cNvSpPr/>
            <p:nvPr/>
          </p:nvSpPr>
          <p:spPr>
            <a:xfrm>
              <a:off x="412875" y="2028444"/>
              <a:ext cx="7879080" cy="22860"/>
            </a:xfrm>
            <a:custGeom>
              <a:avLst/>
              <a:gdLst/>
              <a:ahLst/>
              <a:cxnLst/>
              <a:rect l="l" t="t" r="r" b="b"/>
              <a:pathLst>
                <a:path w="7879080" h="22860">
                  <a:moveTo>
                    <a:pt x="7879080" y="0"/>
                  </a:moveTo>
                  <a:lnTo>
                    <a:pt x="0" y="0"/>
                  </a:lnTo>
                  <a:lnTo>
                    <a:pt x="0" y="22860"/>
                  </a:lnTo>
                  <a:lnTo>
                    <a:pt x="7879080" y="22860"/>
                  </a:lnTo>
                  <a:lnTo>
                    <a:pt x="7879080" y="0"/>
                  </a:lnTo>
                  <a:close/>
                </a:path>
              </a:pathLst>
            </a:custGeom>
            <a:solidFill>
              <a:srgbClr val="E26306"/>
            </a:solidFill>
          </p:spPr>
          <p:txBody>
            <a:bodyPr wrap="square" lIns="0" tIns="0" rIns="0" bIns="0" rtlCol="0"/>
            <a:lstStyle/>
            <a:p>
              <a:endParaRPr sz="1571"/>
            </a:p>
          </p:txBody>
        </p:sp>
      </p:grpSp>
    </p:spTree>
    <p:extLst>
      <p:ext uri="{BB962C8B-B14F-4D97-AF65-F5344CB8AC3E}">
        <p14:creationId xmlns:p14="http://schemas.microsoft.com/office/powerpoint/2010/main" val="2635692996"/>
      </p:ext>
    </p:extLst>
  </p:cSld>
  <p:clrMapOvr>
    <a:masterClrMapping/>
  </p:clrMapOvr>
</p:sld>
</file>

<file path=ppt/theme/theme1.xml><?xml version="1.0" encoding="utf-8"?>
<a:theme xmlns:a="http://schemas.openxmlformats.org/drawingml/2006/main" name="佈景主題1">
  <a:themeElements>
    <a:clrScheme name="Office 佈景主題">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佈景主題">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佈景主題1" id="{81E11BA3-9AFE-4DF6-93E2-F832812CB6C8}" vid="{92B60A1A-6BCA-45D8-A678-86B313B3E741}"/>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簡報公版模式</Template>
  <TotalTime>106</TotalTime>
  <Words>2064</Words>
  <Application>Microsoft Office PowerPoint</Application>
  <PresentationFormat>自訂</PresentationFormat>
  <Paragraphs>252</Paragraphs>
  <Slides>20</Slides>
  <Notes>6</Notes>
  <HiddenSlides>0</HiddenSlides>
  <MMClips>0</MMClips>
  <ScaleCrop>false</ScaleCrop>
  <HeadingPairs>
    <vt:vector size="6" baseType="variant">
      <vt:variant>
        <vt:lpstr>使用字型</vt:lpstr>
      </vt:variant>
      <vt:variant>
        <vt:i4>15</vt:i4>
      </vt:variant>
      <vt:variant>
        <vt:lpstr>佈景主題</vt:lpstr>
      </vt:variant>
      <vt:variant>
        <vt:i4>1</vt:i4>
      </vt:variant>
      <vt:variant>
        <vt:lpstr>投影片標題</vt:lpstr>
      </vt:variant>
      <vt:variant>
        <vt:i4>20</vt:i4>
      </vt:variant>
    </vt:vector>
  </HeadingPairs>
  <TitlesOfParts>
    <vt:vector size="36" baseType="lpstr">
      <vt:lpstr>Microsoft YaHei</vt:lpstr>
      <vt:lpstr>Yellowtail</vt:lpstr>
      <vt:lpstr>微軟正黑體</vt:lpstr>
      <vt:lpstr>微軟正黑體</vt:lpstr>
      <vt:lpstr>標楷體</vt:lpstr>
      <vt:lpstr>Arial</vt:lpstr>
      <vt:lpstr>Calibri</vt:lpstr>
      <vt:lpstr>Calibri Light</vt:lpstr>
      <vt:lpstr>Cambria</vt:lpstr>
      <vt:lpstr>Courier New</vt:lpstr>
      <vt:lpstr>Tahoma</vt:lpstr>
      <vt:lpstr>Times New Roman</vt:lpstr>
      <vt:lpstr>Verdana</vt:lpstr>
      <vt:lpstr>Wingdings</vt:lpstr>
      <vt:lpstr>Wingdings 2</vt:lpstr>
      <vt:lpstr>佈景主題1</vt:lpstr>
      <vt:lpstr>PowerPoint 簡報</vt:lpstr>
      <vt:lpstr>簡報大綱</vt:lpstr>
      <vt:lpstr>壹、職業安全衛生法簡介</vt:lpstr>
      <vt:lpstr>職安法-普通法、適用對象為所有工作者</vt:lpstr>
      <vt:lpstr>雇主之定義</vt:lpstr>
      <vt:lpstr>雇主之責任</vt:lpstr>
      <vt:lpstr>承攬管理之責任</vt:lpstr>
      <vt:lpstr>職業災害</vt:lpstr>
      <vt:lpstr>貳、衛生與健康</vt:lpstr>
      <vt:lpstr>職業衛生-化學品危害預防</vt:lpstr>
      <vt:lpstr>暴露途徑</vt:lpstr>
      <vt:lpstr>The dose-response curve</vt:lpstr>
      <vt:lpstr>健康(health) vs 健康(wellness)</vt:lpstr>
      <vt:lpstr>健康(wellness)</vt:lpstr>
      <vt:lpstr>福祉(well-being)—外界資源的投入</vt:lpstr>
      <vt:lpstr>健康的工作場所</vt:lpstr>
      <vt:lpstr>健康的工作場所流程和影響途徑</vt:lpstr>
      <vt:lpstr>PowerPoint 簡報</vt:lpstr>
      <vt:lpstr>PowerPoint 簡報</vt:lpstr>
      <vt:lpstr>簡報完畢，敬請指教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職災保險單獨立法規劃方向</dc:title>
  <dc:creator>林煥柏</dc:creator>
  <cp:lastModifiedBy>李士弘</cp:lastModifiedBy>
  <cp:revision>21</cp:revision>
  <dcterms:created xsi:type="dcterms:W3CDTF">2022-06-06T06:15:46Z</dcterms:created>
  <dcterms:modified xsi:type="dcterms:W3CDTF">2024-10-24T03:47:28Z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2022-04-21T00:00:00Z</vt:filetime>
  </property>
  <property fmtid="{D5CDD505-2E9C-101B-9397-08002B2CF9AE}" pid="3" name="Creator">
    <vt:lpwstr>職災組簡報(修)</vt:lpwstr>
  </property>
  <property fmtid="{D5CDD505-2E9C-101B-9397-08002B2CF9AE}" pid="4" name="LastSaved">
    <vt:filetime>2022-06-06T00:00:00Z</vt:filetime>
  </property>
</Properties>
</file>